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042" r:id="rId2"/>
  </p:sldMasterIdLst>
  <p:notesMasterIdLst>
    <p:notesMasterId r:id="rId28"/>
  </p:notesMasterIdLst>
  <p:sldIdLst>
    <p:sldId id="2700" r:id="rId3"/>
    <p:sldId id="2235" r:id="rId4"/>
    <p:sldId id="2707" r:id="rId5"/>
    <p:sldId id="2701" r:id="rId6"/>
    <p:sldId id="2702" r:id="rId7"/>
    <p:sldId id="2703" r:id="rId8"/>
    <p:sldId id="2704" r:id="rId9"/>
    <p:sldId id="2705" r:id="rId10"/>
    <p:sldId id="2706" r:id="rId11"/>
    <p:sldId id="2708" r:id="rId12"/>
    <p:sldId id="2709" r:id="rId13"/>
    <p:sldId id="2710" r:id="rId14"/>
    <p:sldId id="2711" r:id="rId15"/>
    <p:sldId id="2712" r:id="rId16"/>
    <p:sldId id="2713" r:id="rId17"/>
    <p:sldId id="2714" r:id="rId18"/>
    <p:sldId id="2715" r:id="rId19"/>
    <p:sldId id="2716" r:id="rId20"/>
    <p:sldId id="2717" r:id="rId21"/>
    <p:sldId id="2718" r:id="rId22"/>
    <p:sldId id="2719" r:id="rId23"/>
    <p:sldId id="2720" r:id="rId24"/>
    <p:sldId id="2721" r:id="rId25"/>
    <p:sldId id="2722" r:id="rId26"/>
    <p:sldId id="2723" r:id="rId27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FCF"/>
    <a:srgbClr val="4672C4"/>
    <a:srgbClr val="445469"/>
    <a:srgbClr val="1775B3"/>
    <a:srgbClr val="3694D0"/>
    <a:srgbClr val="3DD0F2"/>
    <a:srgbClr val="000820"/>
    <a:srgbClr val="5C718E"/>
    <a:srgbClr val="CF96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2" autoAdjust="0"/>
    <p:restoredTop sz="85556" autoAdjust="0"/>
  </p:normalViewPr>
  <p:slideViewPr>
    <p:cSldViewPr snapToGrid="0" snapToObjects="1">
      <p:cViewPr varScale="1">
        <p:scale>
          <a:sx n="54" d="100"/>
          <a:sy n="54" d="100"/>
        </p:scale>
        <p:origin x="984" y="101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10/23/2018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4400" dirty="0"/>
              <a:t>Καλησπέρα, ονομάζομαι Μησσήν Στέφανος και σήμερα θα σας </a:t>
            </a:r>
            <a:r>
              <a:rPr lang="el-GR" sz="4800" dirty="0"/>
              <a:t>παρουσιάσω τη διπλωματική μου εργασία με τίτλο «ΔΙΑΔΙΚΤΥΑΚΗ ΕΦΑΡΜΟΓΗ ΠΑΡΑΚΟΛΟΥΘΗΣΗΣ &amp; ΔΙΑΧΕΙΡΙΣΗΣ </a:t>
            </a:r>
          </a:p>
          <a:p>
            <a:r>
              <a:rPr lang="el-GR" sz="4800" dirty="0"/>
              <a:t>ΕΞΥΠΝΩΝ ΣΥΣΚΕΥΩΝ:  ΣΧΕΔΙΑΣΜΟΣ &amp; ΥΛΟΠΟΙΗΣΗ ΓΙΑ ΕΞΥΠΝΑ ΣΠΙΤΙΑ». Η εργασία εκπονήθηκε υπό την επίβλεψη του κύριου Κατσαβούνη τον οποίο και θέλω να ευχαριστήσω για την υποστήριξη και την πολύτιμη βοήθειά του. </a:t>
            </a: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01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862759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69424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168199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24605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844501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755845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291166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573569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880598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299633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2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816838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asdads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129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4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557882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5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551830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6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4204165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7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826095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8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164868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601151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D35B7-DAF1-5B4D-94FA-36B61FD74AC4}" type="slidenum"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charset="0"/>
              <a:ea typeface="+mn-ea"/>
              <a:cs typeface="+mn-cs"/>
            </a:endParaRPr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48408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25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907290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12447855" y="6171188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184037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2" y="0"/>
            <a:ext cx="13297422" cy="13715999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800" b="0" i="0">
                <a:ln>
                  <a:noFill/>
                </a:ln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78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-485321" y="-522513"/>
            <a:ext cx="25348292" cy="14761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185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-485321" y="-522513"/>
            <a:ext cx="25348292" cy="14761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37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CEF76624-3BFD-9146-B405-A9671AF76F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85321" y="5977053"/>
            <a:ext cx="25348292" cy="8261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34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-485321" y="-522513"/>
            <a:ext cx="25348292" cy="14761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2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39" r:id="rId3"/>
    <p:sldLayoutId id="2147484041" r:id="rId4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b="0" i="0" kern="1200">
          <a:solidFill>
            <a:schemeClr val="tx1"/>
          </a:solidFill>
          <a:latin typeface="Open Sans Regular" charset="0"/>
          <a:ea typeface="Open Sans Regular" charset="0"/>
          <a:cs typeface="Open Sans Regular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A5F499E-B389-1745-A7D3-1A30BCEB395E}"/>
              </a:ext>
            </a:extLst>
          </p:cNvPr>
          <p:cNvSpPr/>
          <p:nvPr userDrawn="1"/>
        </p:nvSpPr>
        <p:spPr>
          <a:xfrm>
            <a:off x="23177171" y="512236"/>
            <a:ext cx="626328" cy="6263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3133634" y="556039"/>
            <a:ext cx="822906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000" b="0" i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pPr algn="ctr"/>
              <a:t>‹#›</a:t>
            </a:fld>
            <a:r>
              <a:rPr lang="id-ID" sz="2000" b="0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86845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0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28.jpe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4.png"/><Relationship Id="rId5" Type="http://schemas.openxmlformats.org/officeDocument/2006/relationships/image" Target="../media/image4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1.png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47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1.png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55.png"/><Relationship Id="rId5" Type="http://schemas.openxmlformats.org/officeDocument/2006/relationships/image" Target="../media/image4.png"/><Relationship Id="rId10" Type="http://schemas.openxmlformats.org/officeDocument/2006/relationships/image" Target="../media/image54.png"/><Relationship Id="rId4" Type="http://schemas.openxmlformats.org/officeDocument/2006/relationships/image" Target="../media/image2.png"/><Relationship Id="rId9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εικόνας 4">
            <a:extLst>
              <a:ext uri="{FF2B5EF4-FFF2-40B4-BE49-F238E27FC236}">
                <a16:creationId xmlns:a16="http://schemas.microsoft.com/office/drawing/2014/main" id="{3F869D17-F078-4534-88E1-16E2CFC36FB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6CB3F-0A74-7E44-A691-ECD4729B69D2}"/>
              </a:ext>
            </a:extLst>
          </p:cNvPr>
          <p:cNvGrpSpPr/>
          <p:nvPr/>
        </p:nvGrpSpPr>
        <p:grpSpPr>
          <a:xfrm>
            <a:off x="1974274" y="5634087"/>
            <a:ext cx="18439201" cy="2700534"/>
            <a:chOff x="8759696" y="4846296"/>
            <a:chExt cx="6858260" cy="27005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D28819-4465-3A49-8D25-CCC10105D14A}"/>
                </a:ext>
              </a:extLst>
            </p:cNvPr>
            <p:cNvSpPr txBox="1"/>
            <p:nvPr/>
          </p:nvSpPr>
          <p:spPr>
            <a:xfrm>
              <a:off x="8759696" y="4846296"/>
              <a:ext cx="6858260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ΔΙΑΔΙΚΤΥΑΚΗ ΕΦΑΡΜΟΓΗ ΠΑΡΑΚΟΛΟΥΘΗΣΗΣ &amp; ΔΙΑΧΕΙΡΙΣΗΣ </a:t>
              </a:r>
            </a:p>
            <a:p>
              <a:pPr algn="ctr"/>
              <a:r>
                <a:rPr lang="el-GR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ΕΞΥΠΝΩΝ ΣΥΣΚΕΥΩΝ</a:t>
              </a:r>
              <a:r>
                <a:rPr lang="en-US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: </a:t>
              </a:r>
              <a:endParaRPr lang="el-GR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  <a:p>
              <a:pPr algn="ctr"/>
              <a:r>
                <a:rPr lang="el-GR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ΣΧΕΔΙΑΣΜΟΣ &amp; ΥΛΟΠΟΙΗΣΗ ΓΙΑ ΕΞΥΠΝΑ ΣΠΙΤΙΑ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13D40-989D-764C-B70D-4B5EE50C37BB}"/>
                </a:ext>
              </a:extLst>
            </p:cNvPr>
            <p:cNvSpPr txBox="1"/>
            <p:nvPr/>
          </p:nvSpPr>
          <p:spPr>
            <a:xfrm>
              <a:off x="8759696" y="7023610"/>
              <a:ext cx="6858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800" spc="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Επιβλέπων: Κατσαβούνης Στέφανος, Αναπληρωτής Καθηγητής</a:t>
              </a:r>
            </a:p>
          </p:txBody>
        </p:sp>
      </p:grpSp>
      <p:sp>
        <p:nvSpPr>
          <p:cNvPr id="7" name="Διαγώνια ρίγα 6">
            <a:extLst>
              <a:ext uri="{FF2B5EF4-FFF2-40B4-BE49-F238E27FC236}">
                <a16:creationId xmlns:a16="http://schemas.microsoft.com/office/drawing/2014/main" id="{BCB73A5E-3735-43C7-A9CE-9E1FB112F325}"/>
              </a:ext>
            </a:extLst>
          </p:cNvPr>
          <p:cNvSpPr/>
          <p:nvPr/>
        </p:nvSpPr>
        <p:spPr>
          <a:xfrm>
            <a:off x="-59762" y="-4742427"/>
            <a:ext cx="36515039" cy="9330715"/>
          </a:xfrm>
          <a:prstGeom prst="diagStripe">
            <a:avLst>
              <a:gd name="adj" fmla="val 506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1" name="Rectangle 35">
            <a:extLst>
              <a:ext uri="{FF2B5EF4-FFF2-40B4-BE49-F238E27FC236}">
                <a16:creationId xmlns:a16="http://schemas.microsoft.com/office/drawing/2014/main" id="{C5C6E8D7-75AA-4798-9608-F5C5EBCD0CC3}"/>
              </a:ext>
            </a:extLst>
          </p:cNvPr>
          <p:cNvSpPr/>
          <p:nvPr/>
        </p:nvSpPr>
        <p:spPr>
          <a:xfrm>
            <a:off x="2204559" y="687135"/>
            <a:ext cx="111696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4000" dirty="0">
                <a:solidFill>
                  <a:schemeClr val="bg1"/>
                </a:solidFill>
                <a:latin typeface="+mj-lt"/>
              </a:rPr>
              <a:t>Τμήμα Μηχανικών Παραγωγής και Διοίκησης</a:t>
            </a:r>
          </a:p>
          <a:p>
            <a:r>
              <a:rPr lang="el-GR" sz="4000" b="1" dirty="0">
                <a:solidFill>
                  <a:schemeClr val="bg1"/>
                </a:solidFill>
              </a:rPr>
              <a:t>Δημοκρίτειο Πανεπιστήμιο Θράκης</a:t>
            </a:r>
            <a:endParaRPr lang="en-US" sz="4000" b="1" dirty="0">
              <a:solidFill>
                <a:schemeClr val="bg1"/>
              </a:solidFill>
              <a:latin typeface="Montserrat"/>
            </a:endParaRPr>
          </a:p>
          <a:p>
            <a:endParaRPr lang="en-US" sz="4000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15" name="Διαγώνια ρίγα 14">
            <a:extLst>
              <a:ext uri="{FF2B5EF4-FFF2-40B4-BE49-F238E27FC236}">
                <a16:creationId xmlns:a16="http://schemas.microsoft.com/office/drawing/2014/main" id="{118CD309-5620-4F58-82A6-EE7045F1D053}"/>
              </a:ext>
            </a:extLst>
          </p:cNvPr>
          <p:cNvSpPr/>
          <p:nvPr/>
        </p:nvSpPr>
        <p:spPr>
          <a:xfrm rot="20985641">
            <a:off x="15421259" y="6708441"/>
            <a:ext cx="20859012" cy="11795683"/>
          </a:xfrm>
          <a:prstGeom prst="diagStripe">
            <a:avLst>
              <a:gd name="adj" fmla="val 504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8043E1-C948-4011-B55F-8B4A7E3A2254}"/>
              </a:ext>
            </a:extLst>
          </p:cNvPr>
          <p:cNvSpPr txBox="1"/>
          <p:nvPr/>
        </p:nvSpPr>
        <p:spPr>
          <a:xfrm>
            <a:off x="18089348" y="11714368"/>
            <a:ext cx="52985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sz="4000" dirty="0">
                <a:solidFill>
                  <a:schemeClr val="bg1"/>
                </a:solidFill>
              </a:rPr>
              <a:t>Μησσήν Στέφανος</a:t>
            </a:r>
            <a:endParaRPr lang="el-GR" sz="4000" i="1" dirty="0">
              <a:solidFill>
                <a:schemeClr val="bg1"/>
              </a:solidFill>
            </a:endParaRPr>
          </a:p>
          <a:p>
            <a:pPr algn="r"/>
            <a:r>
              <a:rPr lang="el-GR" sz="4000" i="1" dirty="0">
                <a:solidFill>
                  <a:schemeClr val="bg1"/>
                </a:solidFill>
              </a:rPr>
              <a:t>Α</a:t>
            </a:r>
            <a:r>
              <a:rPr lang="en-US" sz="4000" i="1" dirty="0">
                <a:solidFill>
                  <a:schemeClr val="bg1"/>
                </a:solidFill>
              </a:rPr>
              <a:t>.</a:t>
            </a:r>
            <a:r>
              <a:rPr lang="el-GR" sz="4000" i="1" dirty="0">
                <a:solidFill>
                  <a:schemeClr val="bg1"/>
                </a:solidFill>
              </a:rPr>
              <a:t>Μ</a:t>
            </a:r>
            <a:r>
              <a:rPr lang="en-US" sz="4000" i="1" dirty="0">
                <a:solidFill>
                  <a:schemeClr val="bg1"/>
                </a:solidFill>
              </a:rPr>
              <a:t>.: 91432</a:t>
            </a:r>
            <a:endParaRPr lang="el-GR" sz="4000" i="1" dirty="0">
              <a:solidFill>
                <a:schemeClr val="bg1"/>
              </a:solidFill>
            </a:endParaRPr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id="{61ECE31A-DE94-40A6-8338-686AF20F9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" r="18660"/>
          <a:stretch>
            <a:fillRect/>
          </a:stretch>
        </p:blipFill>
        <p:spPr bwMode="auto">
          <a:xfrm>
            <a:off x="-256759" y="257613"/>
            <a:ext cx="2461318" cy="250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98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6CB3F-0A74-7E44-A691-ECD4729B69D2}"/>
              </a:ext>
            </a:extLst>
          </p:cNvPr>
          <p:cNvGrpSpPr/>
          <p:nvPr/>
        </p:nvGrpSpPr>
        <p:grpSpPr>
          <a:xfrm>
            <a:off x="1746872" y="3611101"/>
            <a:ext cx="8634257" cy="2594231"/>
            <a:chOff x="8759692" y="5383486"/>
            <a:chExt cx="8634257" cy="25942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D28819-4465-3A49-8D25-CCC10105D14A}"/>
                </a:ext>
              </a:extLst>
            </p:cNvPr>
            <p:cNvSpPr txBox="1"/>
            <p:nvPr/>
          </p:nvSpPr>
          <p:spPr>
            <a:xfrm>
              <a:off x="8759692" y="5383486"/>
              <a:ext cx="685826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Ενότητα 2</a:t>
              </a:r>
              <a:endPara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13D40-989D-764C-B70D-4B5EE50C37BB}"/>
                </a:ext>
              </a:extLst>
            </p:cNvPr>
            <p:cNvSpPr txBox="1"/>
            <p:nvPr/>
          </p:nvSpPr>
          <p:spPr>
            <a:xfrm>
              <a:off x="8759696" y="7023610"/>
              <a:ext cx="86342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l-GR" sz="2800" spc="600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ΘΕΩΡΗΤΙΚΩΝ ΥΠΟΒΑΘΡΟ ΕΝΝΟΙΩΝ &amp; ΕΞΟΠΛΙΣΜΟΥ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1B4304-7FA6-7B43-B5BF-5AFDD8787BDB}"/>
              </a:ext>
            </a:extLst>
          </p:cNvPr>
          <p:cNvSpPr/>
          <p:nvPr/>
        </p:nvSpPr>
        <p:spPr>
          <a:xfrm rot="16200000" flipV="1">
            <a:off x="-1240269" y="3471798"/>
            <a:ext cx="4511808" cy="93485"/>
          </a:xfrm>
          <a:prstGeom prst="rect">
            <a:avLst/>
          </a:prstGeom>
          <a:solidFill>
            <a:srgbClr val="17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162916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7856938" y="225155"/>
            <a:ext cx="8663782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ΘΕΩΡΗΤΙΚΟ ΥΠΟΒΑΘΡΟ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765650" y="1414546"/>
            <a:ext cx="4842609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3200" dirty="0">
                <a:solidFill>
                  <a:srgbClr val="FFFFFF">
                    <a:lumMod val="65000"/>
                  </a:srgbClr>
                </a:solidFill>
                <a:latin typeface="Montserrat Light" charset="0"/>
                <a:ea typeface="Montserrat Light" charset="0"/>
                <a:cs typeface="Montserrat Light" charset="0"/>
              </a:rPr>
              <a:t>Γλώσσες Προγραμματισμού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l-GR" dirty="0">
                  <a:solidFill>
                    <a:srgbClr val="737572"/>
                  </a:solidFill>
                  <a:latin typeface="Calibri" panose="020F0502020204030204"/>
                </a:rPr>
                <a:t>2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Calibri" panose="020F0502020204030204"/>
              </a:rPr>
              <a:t>11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1829F5-7F7E-4C1F-91F0-DFD4F64DFAFC}"/>
              </a:ext>
            </a:extLst>
          </p:cNvPr>
          <p:cNvSpPr txBox="1"/>
          <p:nvPr/>
        </p:nvSpPr>
        <p:spPr>
          <a:xfrm>
            <a:off x="6035944" y="2437713"/>
            <a:ext cx="11774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b="1" dirty="0">
                <a:solidFill>
                  <a:srgbClr val="445469"/>
                </a:solidFill>
                <a:latin typeface="Montserrat Bold"/>
              </a:rPr>
              <a:t>Γλώσσες Προγραμματισμού που χρησιμοποιήθηκαν</a:t>
            </a:r>
            <a:r>
              <a:rPr lang="en-US" sz="4000" b="1" dirty="0">
                <a:solidFill>
                  <a:srgbClr val="445469"/>
                </a:solidFill>
                <a:latin typeface="Montserrat Bold"/>
              </a:rPr>
              <a:t>:</a:t>
            </a:r>
            <a:endParaRPr lang="el-GR" sz="4000" b="1" dirty="0">
              <a:solidFill>
                <a:srgbClr val="445469"/>
              </a:solidFill>
              <a:latin typeface="Montserrat Bold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E77AE7-2D6D-4411-A2C0-18EB04A271F9}"/>
              </a:ext>
            </a:extLst>
          </p:cNvPr>
          <p:cNvSpPr txBox="1"/>
          <p:nvPr/>
        </p:nvSpPr>
        <p:spPr>
          <a:xfrm>
            <a:off x="2610983" y="3794927"/>
            <a:ext cx="5310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b="1" dirty="0">
                <a:solidFill>
                  <a:srgbClr val="3694D0"/>
                </a:solidFill>
                <a:latin typeface="Montserrat Bold"/>
              </a:rPr>
              <a:t>Διαδικτυακή Εφαρμογή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D1E166-AA1A-4856-A1E3-676E8173CF42}"/>
              </a:ext>
            </a:extLst>
          </p:cNvPr>
          <p:cNvSpPr txBox="1"/>
          <p:nvPr/>
        </p:nvSpPr>
        <p:spPr>
          <a:xfrm>
            <a:off x="2489273" y="5129244"/>
            <a:ext cx="2297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HTML 5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4900FD21-7784-43D0-BBCC-7CBAA10EBD8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944" y="4831266"/>
            <a:ext cx="1242289" cy="124228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5DEC943-D7D5-466E-81B9-E43BFD0815A8}"/>
              </a:ext>
            </a:extLst>
          </p:cNvPr>
          <p:cNvSpPr txBox="1"/>
          <p:nvPr/>
        </p:nvSpPr>
        <p:spPr>
          <a:xfrm>
            <a:off x="2489273" y="6858000"/>
            <a:ext cx="2297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CSS 3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44" name="Εικόνα 43">
            <a:extLst>
              <a:ext uri="{FF2B5EF4-FFF2-40B4-BE49-F238E27FC236}">
                <a16:creationId xmlns:a16="http://schemas.microsoft.com/office/drawing/2014/main" id="{0CE3B0B5-5342-4715-9AA6-8875092534C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944" y="6560022"/>
            <a:ext cx="1242289" cy="124228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961F867-DF3F-4B6C-99A6-7308C30897C5}"/>
              </a:ext>
            </a:extLst>
          </p:cNvPr>
          <p:cNvSpPr txBox="1"/>
          <p:nvPr/>
        </p:nvSpPr>
        <p:spPr>
          <a:xfrm>
            <a:off x="2489272" y="8586756"/>
            <a:ext cx="2777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JavaScript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52" name="Εικόνα 51">
            <a:extLst>
              <a:ext uri="{FF2B5EF4-FFF2-40B4-BE49-F238E27FC236}">
                <a16:creationId xmlns:a16="http://schemas.microsoft.com/office/drawing/2014/main" id="{30A4E7C1-078C-475A-97E8-F5DDA46CC05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189" y="8288778"/>
            <a:ext cx="2498456" cy="140458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B3F303B-A153-43A0-AEC3-9611C0998498}"/>
              </a:ext>
            </a:extLst>
          </p:cNvPr>
          <p:cNvSpPr txBox="1"/>
          <p:nvPr/>
        </p:nvSpPr>
        <p:spPr>
          <a:xfrm>
            <a:off x="9765650" y="3794927"/>
            <a:ext cx="5310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b="1" dirty="0">
                <a:solidFill>
                  <a:srgbClr val="3694D0"/>
                </a:solidFill>
                <a:latin typeface="Montserrat Bold"/>
              </a:rPr>
              <a:t>Τοπικός Διακομιστής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149872-6D9A-4448-9C20-30F09D54AD14}"/>
              </a:ext>
            </a:extLst>
          </p:cNvPr>
          <p:cNvSpPr txBox="1"/>
          <p:nvPr/>
        </p:nvSpPr>
        <p:spPr>
          <a:xfrm>
            <a:off x="9643940" y="5129244"/>
            <a:ext cx="2297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PHP 7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58" name="Εικόνα 57">
            <a:extLst>
              <a:ext uri="{FF2B5EF4-FFF2-40B4-BE49-F238E27FC236}">
                <a16:creationId xmlns:a16="http://schemas.microsoft.com/office/drawing/2014/main" id="{EF072341-0CA8-44F8-B8EF-79F4F64430D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0611" y="4622259"/>
            <a:ext cx="1637909" cy="1637909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BA082FD0-75A1-48FF-92FF-11E07FC7188E}"/>
              </a:ext>
            </a:extLst>
          </p:cNvPr>
          <p:cNvSpPr txBox="1"/>
          <p:nvPr/>
        </p:nvSpPr>
        <p:spPr>
          <a:xfrm>
            <a:off x="9641510" y="6862752"/>
            <a:ext cx="2297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MySQL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65" name="Εικόνα 64">
            <a:extLst>
              <a:ext uri="{FF2B5EF4-FFF2-40B4-BE49-F238E27FC236}">
                <a16:creationId xmlns:a16="http://schemas.microsoft.com/office/drawing/2014/main" id="{FDE7C4BB-1D92-4D8E-A1D2-4B54CEA1674F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2941" y="6355767"/>
            <a:ext cx="1637909" cy="163790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38F64D9-F85D-4695-956C-371A4D481744}"/>
              </a:ext>
            </a:extLst>
          </p:cNvPr>
          <p:cNvSpPr txBox="1"/>
          <p:nvPr/>
        </p:nvSpPr>
        <p:spPr>
          <a:xfrm>
            <a:off x="17226860" y="3795094"/>
            <a:ext cx="5310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b="1" dirty="0">
                <a:solidFill>
                  <a:srgbClr val="3694D0"/>
                </a:solidFill>
                <a:latin typeface="Montserrat Bold"/>
              </a:rPr>
              <a:t>Μικροελεγκτές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7E1993E-07E9-493B-8512-A6410FBE91CA}"/>
              </a:ext>
            </a:extLst>
          </p:cNvPr>
          <p:cNvSpPr txBox="1"/>
          <p:nvPr/>
        </p:nvSpPr>
        <p:spPr>
          <a:xfrm>
            <a:off x="17105150" y="5129411"/>
            <a:ext cx="2297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C++ *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68" name="Εικόνα 67">
            <a:extLst>
              <a:ext uri="{FF2B5EF4-FFF2-40B4-BE49-F238E27FC236}">
                <a16:creationId xmlns:a16="http://schemas.microsoft.com/office/drawing/2014/main" id="{B35CF739-DFC1-4027-99E6-C2595CF2FCAC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1821" y="4622426"/>
            <a:ext cx="1637909" cy="163790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476C37A-AD70-4BEC-AFEA-8F1D847FD4CA}"/>
              </a:ext>
            </a:extLst>
          </p:cNvPr>
          <p:cNvSpPr txBox="1"/>
          <p:nvPr/>
        </p:nvSpPr>
        <p:spPr>
          <a:xfrm>
            <a:off x="17105150" y="6886766"/>
            <a:ext cx="2798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Processing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70" name="Εικόνα 69">
            <a:extLst>
              <a:ext uri="{FF2B5EF4-FFF2-40B4-BE49-F238E27FC236}">
                <a16:creationId xmlns:a16="http://schemas.microsoft.com/office/drawing/2014/main" id="{F3D00237-8CA2-480F-BAD6-B527F11DA789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0072" y="6477519"/>
            <a:ext cx="1457668" cy="1457668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37EE85BD-B23F-468C-85AB-2686B2340CB5}"/>
              </a:ext>
            </a:extLst>
          </p:cNvPr>
          <p:cNvSpPr txBox="1"/>
          <p:nvPr/>
        </p:nvSpPr>
        <p:spPr>
          <a:xfrm>
            <a:off x="17105150" y="8616927"/>
            <a:ext cx="2297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Wiring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72" name="Εικόνα 71">
            <a:extLst>
              <a:ext uri="{FF2B5EF4-FFF2-40B4-BE49-F238E27FC236}">
                <a16:creationId xmlns:a16="http://schemas.microsoft.com/office/drawing/2014/main" id="{7D149E0B-F280-4C4A-9702-C61F76AA941D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0072" y="8235692"/>
            <a:ext cx="1457668" cy="145766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B67E170-ACFC-4B7B-8236-0459F6DD40B6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3745119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3" grpId="0"/>
      <p:bldP spid="45" grpId="0"/>
      <p:bldP spid="54" grpId="0"/>
      <p:bldP spid="55" grpId="0"/>
      <p:bldP spid="64" grpId="0"/>
      <p:bldP spid="66" grpId="0"/>
      <p:bldP spid="67" grpId="0"/>
      <p:bldP spid="69" grpId="0"/>
      <p:bldP spid="7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7856938" y="225155"/>
            <a:ext cx="8663782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ΘΕΩΡΗΤΙΚΟ ΥΠΟΒΑΘΡΟ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765650" y="1414546"/>
            <a:ext cx="4842609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Γλώσσες Προγραμματισμού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Calibri" panose="020F0502020204030204"/>
              </a:rPr>
              <a:t>12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1829F5-7F7E-4C1F-91F0-DFD4F64DFAFC}"/>
              </a:ext>
            </a:extLst>
          </p:cNvPr>
          <p:cNvSpPr txBox="1"/>
          <p:nvPr/>
        </p:nvSpPr>
        <p:spPr>
          <a:xfrm>
            <a:off x="8120519" y="2692140"/>
            <a:ext cx="8259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4000" b="1" noProof="0" dirty="0">
                <a:solidFill>
                  <a:srgbClr val="445469"/>
                </a:solidFill>
                <a:latin typeface="Montserrat Bold"/>
              </a:rPr>
              <a:t>Βιβλιοθήκες</a:t>
            </a:r>
            <a:r>
              <a:rPr kumimoji="0" lang="el-GR" sz="40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 που χρησιμοποιήθηκαν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:</a:t>
            </a:r>
            <a:endParaRPr kumimoji="0" lang="el-GR" sz="40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Montserrat Bold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F42B31-FC28-4992-A4F8-E2A1591E3968}"/>
              </a:ext>
            </a:extLst>
          </p:cNvPr>
          <p:cNvSpPr txBox="1"/>
          <p:nvPr/>
        </p:nvSpPr>
        <p:spPr>
          <a:xfrm>
            <a:off x="1994867" y="4855691"/>
            <a:ext cx="3271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 err="1">
                <a:solidFill>
                  <a:srgbClr val="445469"/>
                </a:solidFill>
                <a:latin typeface="Montserrat Bold"/>
              </a:rPr>
              <a:t>BootStrap</a:t>
            </a:r>
            <a:r>
              <a:rPr lang="en-US" dirty="0">
                <a:solidFill>
                  <a:srgbClr val="445469"/>
                </a:solidFill>
                <a:latin typeface="Montserrat Bold"/>
              </a:rPr>
              <a:t> 4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39" name="Εικόνα 38">
            <a:extLst>
              <a:ext uri="{FF2B5EF4-FFF2-40B4-BE49-F238E27FC236}">
                <a16:creationId xmlns:a16="http://schemas.microsoft.com/office/drawing/2014/main" id="{F0E2EB9E-F7D3-4D49-9117-73B568F6A4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07" y="6444745"/>
            <a:ext cx="4353451" cy="302752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E2DBAA7-31FA-4456-8CD4-A20CBB318115}"/>
              </a:ext>
            </a:extLst>
          </p:cNvPr>
          <p:cNvSpPr txBox="1"/>
          <p:nvPr/>
        </p:nvSpPr>
        <p:spPr>
          <a:xfrm>
            <a:off x="10903889" y="4855691"/>
            <a:ext cx="2777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Charts.JS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41" name="Εικόνα 40">
            <a:extLst>
              <a:ext uri="{FF2B5EF4-FFF2-40B4-BE49-F238E27FC236}">
                <a16:creationId xmlns:a16="http://schemas.microsoft.com/office/drawing/2014/main" id="{D91EE2B9-8A91-40E8-B29D-93E189F840E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323" y="5836475"/>
            <a:ext cx="7563852" cy="396422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B3F2B7D-D2A6-4C79-A7DC-FD74B45C1D2C}"/>
              </a:ext>
            </a:extLst>
          </p:cNvPr>
          <p:cNvSpPr txBox="1"/>
          <p:nvPr/>
        </p:nvSpPr>
        <p:spPr>
          <a:xfrm>
            <a:off x="19302317" y="4855690"/>
            <a:ext cx="2777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dirty="0" err="1">
                <a:solidFill>
                  <a:srgbClr val="445469"/>
                </a:solidFill>
                <a:latin typeface="Montserrat Bold"/>
              </a:rPr>
              <a:t>JQuery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46" name="Εικόνα 45">
            <a:extLst>
              <a:ext uri="{FF2B5EF4-FFF2-40B4-BE49-F238E27FC236}">
                <a16:creationId xmlns:a16="http://schemas.microsoft.com/office/drawing/2014/main" id="{5972450C-F694-4320-B8A5-0E0B486986C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002" y="6391330"/>
            <a:ext cx="3080938" cy="30809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352FBFB-3739-40ED-88B6-883A5E0E4E71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1789739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7856938" y="225155"/>
            <a:ext cx="8663782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ΘΕΩΡΗΤΙΚΟ ΥΠΟΒΑΘΡΟ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587436" y="1414546"/>
            <a:ext cx="519905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Υλικός</a:t>
            </a:r>
            <a:r>
              <a:rPr kumimoji="0" lang="el-GR" sz="3200" b="0" i="0" u="none" strike="noStrike" kern="1200" cap="none" spc="0" normalizeH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 Εξοπλισμός - 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Hardware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AF8B9066-C4B8-49A3-A044-88DFC88D329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73" y="3626271"/>
            <a:ext cx="4690014" cy="34073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3DE23E-3CF4-4C0E-95DD-730226F119E4}"/>
              </a:ext>
            </a:extLst>
          </p:cNvPr>
          <p:cNvSpPr txBox="1"/>
          <p:nvPr/>
        </p:nvSpPr>
        <p:spPr>
          <a:xfrm>
            <a:off x="2871036" y="2681717"/>
            <a:ext cx="426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8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Arduino Uno Rev3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563244FA-58EA-4363-B5EF-121893D3D61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093" y="3336702"/>
            <a:ext cx="3796938" cy="35212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9130A2F-0C58-43E8-913C-970A0ECF4D4A}"/>
              </a:ext>
            </a:extLst>
          </p:cNvPr>
          <p:cNvSpPr txBox="1"/>
          <p:nvPr/>
        </p:nvSpPr>
        <p:spPr>
          <a:xfrm>
            <a:off x="10115431" y="2620892"/>
            <a:ext cx="426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8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WeMos D1 R2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BE560A-6EE4-4839-89EC-1B012B178833}"/>
              </a:ext>
            </a:extLst>
          </p:cNvPr>
          <p:cNvSpPr txBox="1"/>
          <p:nvPr/>
        </p:nvSpPr>
        <p:spPr>
          <a:xfrm>
            <a:off x="18587916" y="2620891"/>
            <a:ext cx="426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8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DHT 22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24" name="Εικόνα 23">
            <a:extLst>
              <a:ext uri="{FF2B5EF4-FFF2-40B4-BE49-F238E27FC236}">
                <a16:creationId xmlns:a16="http://schemas.microsoft.com/office/drawing/2014/main" id="{E9775377-995C-425D-ABD6-3D3972263FC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728" y="3267222"/>
            <a:ext cx="3586284" cy="3586284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E0F34FBB-CC65-4596-9456-722199759F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410" y="8300835"/>
            <a:ext cx="4062803" cy="291835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8D1DAC0-882F-4498-9AD8-8BF2DD323D50}"/>
              </a:ext>
            </a:extLst>
          </p:cNvPr>
          <p:cNvSpPr txBox="1"/>
          <p:nvPr/>
        </p:nvSpPr>
        <p:spPr>
          <a:xfrm>
            <a:off x="2353324" y="7344042"/>
            <a:ext cx="530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8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Arduino Ethernet Shield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29" name="Εικόνα 28">
            <a:extLst>
              <a:ext uri="{FF2B5EF4-FFF2-40B4-BE49-F238E27FC236}">
                <a16:creationId xmlns:a16="http://schemas.microsoft.com/office/drawing/2014/main" id="{D962D135-6B5A-41E4-AB27-142ECC74185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589" y="7819028"/>
            <a:ext cx="4062803" cy="406280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1635797-BE92-454E-AE0B-1DB86E080093}"/>
              </a:ext>
            </a:extLst>
          </p:cNvPr>
          <p:cNvSpPr txBox="1"/>
          <p:nvPr/>
        </p:nvSpPr>
        <p:spPr>
          <a:xfrm>
            <a:off x="9572521" y="7399861"/>
            <a:ext cx="530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8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Breadboard 400 pins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35" name="Εικόνα 34">
            <a:extLst>
              <a:ext uri="{FF2B5EF4-FFF2-40B4-BE49-F238E27FC236}">
                <a16:creationId xmlns:a16="http://schemas.microsoft.com/office/drawing/2014/main" id="{DF2A0A30-199C-4356-8AF2-8463681CCC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789" y="8001333"/>
            <a:ext cx="3535108" cy="321785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02285E1-6B7F-4AE9-B273-BE3949C85F9F}"/>
              </a:ext>
            </a:extLst>
          </p:cNvPr>
          <p:cNvSpPr txBox="1"/>
          <p:nvPr/>
        </p:nvSpPr>
        <p:spPr>
          <a:xfrm>
            <a:off x="16520720" y="7399861"/>
            <a:ext cx="530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8"/>
              </a:buBlip>
            </a:pPr>
            <a:r>
              <a:rPr lang="en-US" dirty="0">
                <a:solidFill>
                  <a:srgbClr val="445469"/>
                </a:solidFill>
                <a:latin typeface="Montserrat Bold"/>
              </a:rPr>
              <a:t>Router TG585 v7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6A202F-20A1-41C0-A100-315943941119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32289137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8" grpId="0"/>
      <p:bldP spid="30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7856938" y="225155"/>
            <a:ext cx="8663782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ΘΕΩΡΗΤΙΚΟ ΥΠΟΒΑΘΡΟ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587436" y="1414546"/>
            <a:ext cx="519905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Υλικός Εξοπλισμός -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Hardware</a:t>
            </a: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AF8B9066-C4B8-49A3-A044-88DFC88D329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66" y="5449401"/>
            <a:ext cx="3973717" cy="39737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3DE23E-3CF4-4C0E-95DD-730226F119E4}"/>
              </a:ext>
            </a:extLst>
          </p:cNvPr>
          <p:cNvSpPr txBox="1"/>
          <p:nvPr/>
        </p:nvSpPr>
        <p:spPr>
          <a:xfrm>
            <a:off x="2091966" y="3815485"/>
            <a:ext cx="426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r>
              <a:rPr lang="el-GR" dirty="0">
                <a:solidFill>
                  <a:srgbClr val="445469"/>
                </a:solidFill>
                <a:latin typeface="Montserrat Bold"/>
              </a:rPr>
              <a:t>Καλώδια </a:t>
            </a:r>
            <a:r>
              <a:rPr lang="en-US" dirty="0">
                <a:solidFill>
                  <a:srgbClr val="445469"/>
                </a:solidFill>
                <a:latin typeface="Montserrat Bold"/>
              </a:rPr>
              <a:t>Jumper</a:t>
            </a:r>
            <a:endParaRPr kumimoji="0" lang="el-GR" sz="36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Montserrat Bold"/>
              <a:ea typeface="+mn-ea"/>
              <a:cs typeface="+mn-cs"/>
            </a:endParaRP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563244FA-58EA-4363-B5EF-121893D3D6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522" y="4993689"/>
            <a:ext cx="4814575" cy="48145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9130A2F-0C58-43E8-913C-970A0ECF4D4A}"/>
              </a:ext>
            </a:extLst>
          </p:cNvPr>
          <p:cNvSpPr txBox="1"/>
          <p:nvPr/>
        </p:nvSpPr>
        <p:spPr>
          <a:xfrm>
            <a:off x="17108761" y="3815485"/>
            <a:ext cx="529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r>
              <a:rPr kumimoji="0" lang="el-GR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Καλ</a:t>
            </a:r>
            <a:r>
              <a:rPr lang="el-GR" dirty="0" err="1">
                <a:solidFill>
                  <a:srgbClr val="445469"/>
                </a:solidFill>
                <a:latin typeface="Montserrat Bold"/>
              </a:rPr>
              <a:t>ώδια</a:t>
            </a:r>
            <a:r>
              <a:rPr lang="el-GR" dirty="0">
                <a:solidFill>
                  <a:srgbClr val="445469"/>
                </a:solidFill>
                <a:latin typeface="Montserrat Bold"/>
              </a:rPr>
              <a:t> Τροφοδοσίας</a:t>
            </a:r>
            <a:endParaRPr kumimoji="0" lang="el-GR" sz="36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Montserrat Bold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76BA02-CF7B-4031-9B66-793C2C5A633D}"/>
              </a:ext>
            </a:extLst>
          </p:cNvPr>
          <p:cNvSpPr txBox="1"/>
          <p:nvPr/>
        </p:nvSpPr>
        <p:spPr>
          <a:xfrm>
            <a:off x="9488761" y="3815484"/>
            <a:ext cx="529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r>
              <a:rPr kumimoji="0" lang="el-GR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Καλ</a:t>
            </a:r>
            <a:r>
              <a:rPr lang="el-GR" dirty="0" err="1">
                <a:solidFill>
                  <a:srgbClr val="445469"/>
                </a:solidFill>
                <a:latin typeface="Montserrat Bold"/>
              </a:rPr>
              <a:t>ώδιο</a:t>
            </a:r>
            <a:r>
              <a:rPr lang="el-GR" dirty="0">
                <a:solidFill>
                  <a:srgbClr val="445469"/>
                </a:solidFill>
                <a:latin typeface="Montserrat Bold"/>
              </a:rPr>
              <a:t> </a:t>
            </a:r>
            <a:r>
              <a:rPr lang="en-US" dirty="0">
                <a:solidFill>
                  <a:srgbClr val="445469"/>
                </a:solidFill>
                <a:latin typeface="Montserrat Bold"/>
              </a:rPr>
              <a:t>RJ45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Ethernet</a:t>
            </a:r>
            <a:endParaRPr kumimoji="0" lang="el-GR" sz="36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Montserrat Bold"/>
              <a:ea typeface="+mn-ea"/>
              <a:cs typeface="+mn-cs"/>
            </a:endParaRPr>
          </a:p>
        </p:txBody>
      </p:sp>
      <p:pic>
        <p:nvPicPr>
          <p:cNvPr id="34" name="Εικόνα 33">
            <a:extLst>
              <a:ext uri="{FF2B5EF4-FFF2-40B4-BE49-F238E27FC236}">
                <a16:creationId xmlns:a16="http://schemas.microsoft.com/office/drawing/2014/main" id="{15DDA1AC-60A0-4AC4-9906-32FD4032197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055" y="4993689"/>
            <a:ext cx="4798308" cy="48145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4085465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7856938" y="225155"/>
            <a:ext cx="8663782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ΘΕΩΡΗΤΙΚΟ ΥΠΟΒΑΘΡΟ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088076" y="1414546"/>
            <a:ext cx="6197787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Πλατφόρμες Ανάπτυξης Λογισμικού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AF8B9066-C4B8-49A3-A044-88DFC88D329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67" y="5457681"/>
            <a:ext cx="3313752" cy="32999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3DE23E-3CF4-4C0E-95DD-730226F119E4}"/>
              </a:ext>
            </a:extLst>
          </p:cNvPr>
          <p:cNvSpPr txBox="1"/>
          <p:nvPr/>
        </p:nvSpPr>
        <p:spPr>
          <a:xfrm>
            <a:off x="1607872" y="3815482"/>
            <a:ext cx="426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Visual Studio Code</a:t>
            </a: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563244FA-58EA-4363-B5EF-121893D3D61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985" y="5454913"/>
            <a:ext cx="3299944" cy="32999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9130A2F-0C58-43E8-913C-970A0ECF4D4A}"/>
              </a:ext>
            </a:extLst>
          </p:cNvPr>
          <p:cNvSpPr txBox="1"/>
          <p:nvPr/>
        </p:nvSpPr>
        <p:spPr>
          <a:xfrm>
            <a:off x="13014749" y="3815483"/>
            <a:ext cx="3297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Arduino</a:t>
            </a:r>
            <a:r>
              <a:rPr kumimoji="0" lang="en-US" sz="3600" b="0" i="0" u="none" strike="noStrike" kern="1200" cap="none" spc="0" normalizeH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 IDE</a:t>
            </a:r>
            <a:endParaRPr kumimoji="0" lang="el-GR" sz="36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Montserrat Bold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76BA02-CF7B-4031-9B66-793C2C5A633D}"/>
              </a:ext>
            </a:extLst>
          </p:cNvPr>
          <p:cNvSpPr txBox="1"/>
          <p:nvPr/>
        </p:nvSpPr>
        <p:spPr>
          <a:xfrm>
            <a:off x="8164220" y="3815482"/>
            <a:ext cx="2353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Brackets</a:t>
            </a:r>
            <a:endParaRPr kumimoji="0" lang="el-GR" sz="36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Montserrat Bold"/>
              <a:ea typeface="+mn-ea"/>
              <a:cs typeface="+mn-cs"/>
            </a:endParaRPr>
          </a:p>
        </p:txBody>
      </p:sp>
      <p:pic>
        <p:nvPicPr>
          <p:cNvPr id="34" name="Εικόνα 33">
            <a:extLst>
              <a:ext uri="{FF2B5EF4-FFF2-40B4-BE49-F238E27FC236}">
                <a16:creationId xmlns:a16="http://schemas.microsoft.com/office/drawing/2014/main" id="{15DDA1AC-60A0-4AC4-9906-32FD4032197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4749" y="5336656"/>
            <a:ext cx="3297176" cy="32971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790025-703E-4238-8AE5-528E82AE90C5}"/>
              </a:ext>
            </a:extLst>
          </p:cNvPr>
          <p:cNvSpPr txBox="1"/>
          <p:nvPr/>
        </p:nvSpPr>
        <p:spPr>
          <a:xfrm>
            <a:off x="19326686" y="3815483"/>
            <a:ext cx="2236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XAMPP</a:t>
            </a:r>
            <a:endParaRPr kumimoji="0" lang="el-GR" sz="36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Montserrat Bold"/>
              <a:ea typeface="+mn-ea"/>
              <a:cs typeface="+mn-cs"/>
            </a:endParaRPr>
          </a:p>
        </p:txBody>
      </p:sp>
      <p:pic>
        <p:nvPicPr>
          <p:cNvPr id="26" name="Εικόνα 25">
            <a:extLst>
              <a:ext uri="{FF2B5EF4-FFF2-40B4-BE49-F238E27FC236}">
                <a16:creationId xmlns:a16="http://schemas.microsoft.com/office/drawing/2014/main" id="{FF391913-2E8A-4407-810C-8C7E1B37BBD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980" y="5336656"/>
            <a:ext cx="3271416" cy="32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91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1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6CB3F-0A74-7E44-A691-ECD4729B69D2}"/>
              </a:ext>
            </a:extLst>
          </p:cNvPr>
          <p:cNvGrpSpPr/>
          <p:nvPr/>
        </p:nvGrpSpPr>
        <p:grpSpPr>
          <a:xfrm>
            <a:off x="1746875" y="3625389"/>
            <a:ext cx="8150159" cy="2579943"/>
            <a:chOff x="8759695" y="5397774"/>
            <a:chExt cx="8150159" cy="257994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D28819-4465-3A49-8D25-CCC10105D14A}"/>
                </a:ext>
              </a:extLst>
            </p:cNvPr>
            <p:cNvSpPr txBox="1"/>
            <p:nvPr/>
          </p:nvSpPr>
          <p:spPr>
            <a:xfrm>
              <a:off x="8773980" y="5397774"/>
              <a:ext cx="685826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Ενότητα </a:t>
              </a:r>
              <a:r>
                <a:rPr kumimoji="0" lang="en-US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13D40-989D-764C-B70D-4B5EE50C37BB}"/>
                </a:ext>
              </a:extLst>
            </p:cNvPr>
            <p:cNvSpPr txBox="1"/>
            <p:nvPr/>
          </p:nvSpPr>
          <p:spPr>
            <a:xfrm>
              <a:off x="8759695" y="7023610"/>
              <a:ext cx="8150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l-GR" sz="2800" spc="600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ΥΛΙΚΟ ΜΕΡΟΣ &amp;</a:t>
              </a:r>
              <a:r>
                <a:rPr lang="en-US" sz="2800" spc="600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 </a:t>
              </a:r>
              <a:r>
                <a:rPr lang="el-GR" sz="2800" spc="600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ΣΥΝΔΕΣΜΟΛΟΓΙΑ ΣΥΣΤΗΜΑΤΟΣ</a:t>
              </a:r>
              <a:endParaRPr kumimoji="0" lang="en-US" sz="2800" b="0" i="0" u="none" strike="noStrike" kern="1200" cap="none" spc="60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1B4304-7FA6-7B43-B5BF-5AFDD8787BDB}"/>
              </a:ext>
            </a:extLst>
          </p:cNvPr>
          <p:cNvSpPr/>
          <p:nvPr/>
        </p:nvSpPr>
        <p:spPr>
          <a:xfrm rot="16200000" flipV="1">
            <a:off x="-1240269" y="3471798"/>
            <a:ext cx="4511808" cy="93485"/>
          </a:xfrm>
          <a:prstGeom prst="rect">
            <a:avLst/>
          </a:prstGeom>
          <a:solidFill>
            <a:srgbClr val="17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48932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642611" y="225155"/>
            <a:ext cx="1709243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ts val="10000"/>
              </a:lnSpc>
              <a:defRPr/>
            </a:pPr>
            <a:r>
              <a:rPr lang="el-GR" sz="6600" b="1" dirty="0">
                <a:solidFill>
                  <a:srgbClr val="445469"/>
                </a:solidFill>
                <a:latin typeface="Montserrat Bold" charset="0"/>
                <a:ea typeface="Montserrat Bold" charset="0"/>
                <a:cs typeface="Montserrat Bold" charset="0"/>
              </a:rPr>
              <a:t>ΥΛΙΚΟ ΜΕΡΟΣ &amp;</a:t>
            </a:r>
            <a:r>
              <a:rPr lang="en-US" sz="6600" b="1" dirty="0">
                <a:solidFill>
                  <a:srgbClr val="445469"/>
                </a:solidFill>
                <a:latin typeface="Montserrat Bold" charset="0"/>
                <a:ea typeface="Montserrat Bold" charset="0"/>
                <a:cs typeface="Montserrat Bold" charset="0"/>
              </a:rPr>
              <a:t> </a:t>
            </a:r>
            <a:r>
              <a:rPr lang="el-GR" sz="6600" b="1" dirty="0">
                <a:solidFill>
                  <a:srgbClr val="445469"/>
                </a:solidFill>
                <a:latin typeface="Montserrat Bold" charset="0"/>
                <a:ea typeface="Montserrat Bold" charset="0"/>
                <a:cs typeface="Montserrat Bold" charset="0"/>
              </a:rPr>
              <a:t>ΣΥΝΔΕΣΜΟΛΟΓΙΑ ΣΥΣΤΗΜΑΤΟΣ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697768" y="1414546"/>
            <a:ext cx="497841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3200" dirty="0">
                <a:solidFill>
                  <a:srgbClr val="FFFFFF">
                    <a:lumMod val="65000"/>
                  </a:srgbClr>
                </a:solidFill>
                <a:latin typeface="Montserrat Light" charset="0"/>
                <a:ea typeface="Montserrat Light" charset="0"/>
                <a:cs typeface="Montserrat Light" charset="0"/>
              </a:rPr>
              <a:t>Συνδεσμολογία συστημάτων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737572"/>
                  </a:solidFill>
                  <a:latin typeface="Calibri" panose="020F0502020204030204"/>
                </a:rPr>
                <a:t>3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9A5A99F6-E8AB-4BE8-A9F4-8D4C4A35A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1047" y="2794155"/>
            <a:ext cx="7559400" cy="4506642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9A493C9D-1A91-40D1-8570-0634BF4277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1048" y="7773492"/>
            <a:ext cx="7559400" cy="2588097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70E9F9BA-DD66-4436-AB32-385EDE439A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5586" y="2794156"/>
            <a:ext cx="11148073" cy="756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92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642611" y="225155"/>
            <a:ext cx="1709243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ΥΛΙΚΟ ΜΕΡΟΣ &amp;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</a:t>
            </a: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ΣΥΝΔΕΣΜΟΛΟΓΙΑ ΣΥΣΤΗΜΑΤΟΣ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697768" y="1414546"/>
            <a:ext cx="497841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Συνδεσμολογία συστημάτων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9846A7FC-AC43-4B6E-A158-96846CE0D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0325" y="3170547"/>
            <a:ext cx="7273902" cy="58474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97594EE5-5976-4FBE-88A0-782514EAE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56677" y="3065929"/>
            <a:ext cx="9931509" cy="613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10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642611" y="225155"/>
            <a:ext cx="1709243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ΥΛΙΚΟ ΜΕΡΟΣ &amp;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</a:t>
            </a: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ΣΥΝΔΕΣΜΟΛΟΓΙΑ ΣΥΣΤΗΜΑΤΟΣ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0393760" y="1414546"/>
            <a:ext cx="358643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Συλλογή Δεδομένων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737572"/>
                  </a:solidFill>
                  <a:latin typeface="Calibri" panose="020F0502020204030204"/>
                </a:rPr>
                <a:t>3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AB63843F-6EB6-471A-BE15-30D89A53F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7248" y="2061989"/>
            <a:ext cx="11300820" cy="94996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1C2941-4482-4AC9-9BA6-69B238D7DB65}"/>
              </a:ext>
            </a:extLst>
          </p:cNvPr>
          <p:cNvSpPr txBox="1"/>
          <p:nvPr/>
        </p:nvSpPr>
        <p:spPr>
          <a:xfrm>
            <a:off x="1562112" y="5579338"/>
            <a:ext cx="6264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4000" b="1" dirty="0">
                <a:solidFill>
                  <a:srgbClr val="4672C4"/>
                </a:solidFill>
                <a:latin typeface="Montserrat Bold"/>
              </a:rPr>
              <a:t>Συλλογή δεδομένων από τον αισθητήρα </a:t>
            </a:r>
            <a:r>
              <a:rPr lang="en-US" sz="4000" b="1" dirty="0">
                <a:solidFill>
                  <a:srgbClr val="4672C4"/>
                </a:solidFill>
                <a:latin typeface="Montserrat Bold"/>
              </a:rPr>
              <a:t>DHT22</a:t>
            </a:r>
            <a:endParaRPr lang="el-GR" sz="4000" b="1" dirty="0">
              <a:solidFill>
                <a:srgbClr val="4672C4"/>
              </a:solidFill>
              <a:latin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191351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9463046" y="225155"/>
            <a:ext cx="5451557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l-GR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ΠΕΡΙΕΧΟΜΕΝΑ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4218097" y="5712464"/>
            <a:ext cx="8308557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l-GR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Σχεδίαση και υλοποίηση διαδικτυακής εφαρμογής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14107550" y="6317262"/>
            <a:ext cx="8308557" cy="13590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4300"/>
              </a:lnSpc>
              <a:buFont typeface="Arial" panose="020B0604020202020204" pitchFamily="34" charset="0"/>
              <a:buChar char="•"/>
            </a:pPr>
            <a:r>
              <a:rPr lang="el-GR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Περιγραφή Βάσης Δεδομένων</a:t>
            </a:r>
          </a:p>
          <a:p>
            <a:pPr marL="457200" indent="-457200" algn="l">
              <a:lnSpc>
                <a:spcPts val="4300"/>
              </a:lnSpc>
              <a:buFont typeface="Arial" panose="020B0604020202020204" pitchFamily="34" charset="0"/>
              <a:buChar char="•"/>
            </a:pPr>
            <a:r>
              <a:rPr lang="el-GR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Παρουσίαση Λειτουργίας Διαδικτυακής Εφαρμογής</a:t>
            </a: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663549" y="9633443"/>
            <a:ext cx="2901179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l-GR" sz="32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Συμπεράσματα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434227" y="8848530"/>
            <a:ext cx="1027845" cy="2035044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5"/>
                </a:solidFill>
                <a:latin typeface="Montserrat Light" charset="0"/>
                <a:ea typeface="Montserrat Light" charset="0"/>
                <a:cs typeface="Montserrat Light" charset="0"/>
              </a:rPr>
              <a:t>5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2468777" y="5493136"/>
            <a:ext cx="931665" cy="2043636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4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4107550" y="2550894"/>
            <a:ext cx="7344639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l-GR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Υλικό μέρος και συνδεσμολογία συστήματος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67" name="Subtitle 2"/>
          <p:cNvSpPr txBox="1">
            <a:spLocks/>
          </p:cNvSpPr>
          <p:nvPr/>
        </p:nvSpPr>
        <p:spPr>
          <a:xfrm>
            <a:off x="13997003" y="3155692"/>
            <a:ext cx="7631693" cy="199362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4300"/>
              </a:lnSpc>
              <a:buFont typeface="Arial" panose="020B0604020202020204" pitchFamily="34" charset="0"/>
              <a:buChar char="•"/>
            </a:pPr>
            <a:r>
              <a:rPr lang="el-GR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Συνδεσμολογία Συστημάτων</a:t>
            </a:r>
          </a:p>
          <a:p>
            <a:pPr marL="457200" indent="-457200" algn="l">
              <a:lnSpc>
                <a:spcPts val="4300"/>
              </a:lnSpc>
              <a:buFont typeface="Arial" panose="020B0604020202020204" pitchFamily="34" charset="0"/>
              <a:buChar char="•"/>
            </a:pPr>
            <a:r>
              <a:rPr lang="el-GR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Συλλογή Δεδομένων</a:t>
            </a:r>
          </a:p>
          <a:p>
            <a:pPr marL="457200" indent="-457200" algn="l">
              <a:lnSpc>
                <a:spcPts val="4300"/>
              </a:lnSpc>
              <a:buFont typeface="Arial" panose="020B0604020202020204" pitchFamily="34" charset="0"/>
              <a:buChar char="•"/>
            </a:pPr>
            <a:r>
              <a:rPr lang="el-GR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Υπολογισμός κόστους</a:t>
            </a: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546796" y="2503272"/>
            <a:ext cx="1759969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l-GR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Εισαγωγή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71" name="Subtitle 2"/>
          <p:cNvSpPr txBox="1">
            <a:spLocks/>
          </p:cNvSpPr>
          <p:nvPr/>
        </p:nvSpPr>
        <p:spPr>
          <a:xfrm>
            <a:off x="3436250" y="3108070"/>
            <a:ext cx="4130742" cy="190437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43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l-GR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Το πρόβλημα</a:t>
            </a:r>
          </a:p>
          <a:p>
            <a:pPr marL="457200" indent="-457200" algn="l">
              <a:lnSpc>
                <a:spcPts val="43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l-GR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Η ανάγκη</a:t>
            </a:r>
          </a:p>
          <a:p>
            <a:pPr marL="457200" indent="-457200" algn="l">
              <a:lnSpc>
                <a:spcPts val="43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l-GR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Στόχοι Διπλωματικής</a:t>
            </a: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391304" y="5712291"/>
            <a:ext cx="745216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l-GR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Θεωρητικό Υπόβαθρο εννοιών &amp; εξοπλισμού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73" name="Subtitle 2"/>
          <p:cNvSpPr txBox="1">
            <a:spLocks/>
          </p:cNvSpPr>
          <p:nvPr/>
        </p:nvSpPr>
        <p:spPr>
          <a:xfrm>
            <a:off x="3280757" y="6317089"/>
            <a:ext cx="7631693" cy="199362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4300"/>
              </a:lnSpc>
              <a:buFont typeface="Arial" panose="020B0604020202020204" pitchFamily="34" charset="0"/>
              <a:buChar char="•"/>
            </a:pPr>
            <a:r>
              <a:rPr lang="el-GR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Γλώσσες Προγραμματισμού</a:t>
            </a:r>
          </a:p>
          <a:p>
            <a:pPr marL="457200" indent="-457200" algn="l">
              <a:lnSpc>
                <a:spcPts val="4300"/>
              </a:lnSpc>
              <a:buFont typeface="Arial" panose="020B0604020202020204" pitchFamily="34" charset="0"/>
              <a:buChar char="•"/>
            </a:pPr>
            <a:r>
              <a:rPr lang="el-GR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Υλικός Εξοπλισμός – </a:t>
            </a:r>
            <a:r>
              <a:rPr 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Hardware</a:t>
            </a:r>
          </a:p>
          <a:p>
            <a:pPr marL="457200" indent="-457200" algn="l">
              <a:lnSpc>
                <a:spcPts val="4300"/>
              </a:lnSpc>
              <a:buFont typeface="Arial" panose="020B0604020202020204" pitchFamily="34" charset="0"/>
              <a:buChar char="•"/>
            </a:pPr>
            <a:r>
              <a:rPr lang="el-GR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Πλατφόρμες Ανάπτυξης Λογισμικού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697228" y="5560541"/>
            <a:ext cx="1042273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2"/>
                </a:solidFill>
                <a:latin typeface="Montserrat Light" charset="0"/>
                <a:ea typeface="Montserrat Light" charset="0"/>
                <a:cs typeface="Montserrat Light" charset="0"/>
              </a:rPr>
              <a:t>2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2468777" y="2328600"/>
            <a:ext cx="931665" cy="2043636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3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008212" y="2328600"/>
            <a:ext cx="731289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rPr>
              <a:t>1</a:t>
            </a: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 sz="3000" b="1" dirty="0">
                  <a:solidFill>
                    <a:srgbClr val="445469"/>
                  </a:solidFill>
                </a:rPr>
                <a:t>Μησσήν Στέφανος</a:t>
              </a:r>
              <a:endParaRPr lang="el-GR" sz="3000" b="1" i="1" dirty="0">
                <a:solidFill>
                  <a:srgbClr val="445469"/>
                </a:solidFill>
              </a:endParaRPr>
            </a:p>
            <a:p>
              <a:pPr algn="r"/>
              <a:r>
                <a:rPr lang="el-GR" sz="3000" b="1" i="1" dirty="0">
                  <a:solidFill>
                    <a:srgbClr val="445469"/>
                  </a:solidFill>
                </a:rPr>
                <a:t>Α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</a:t>
              </a:r>
              <a:r>
                <a:rPr lang="el-GR" sz="3000" b="1" i="1" dirty="0">
                  <a:solidFill>
                    <a:srgbClr val="445469"/>
                  </a:solidFill>
                </a:rPr>
                <a:t>Μ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.: 91432</a:t>
              </a:r>
              <a:endParaRPr lang="el-GR" sz="3000" b="1" i="1" dirty="0">
                <a:solidFill>
                  <a:srgbClr val="445469"/>
                </a:solidFill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pic>
        <p:nvPicPr>
          <p:cNvPr id="28" name="Εικόνα 27">
            <a:extLst>
              <a:ext uri="{FF2B5EF4-FFF2-40B4-BE49-F238E27FC236}">
                <a16:creationId xmlns:a16="http://schemas.microsoft.com/office/drawing/2014/main" id="{15593817-5FD2-42FD-B26E-D38D33EEFC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8BE49E5-48F7-49FE-92F3-BC18E1B6E335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</a:t>
            </a:r>
            <a:endParaRPr lang="el-GR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082101-ADB1-44C3-98E8-B2B8115FAAE7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177034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 dir="u"/>
      </p:transition>
    </mc:Choice>
    <mc:Fallback xmlns="">
      <p:transition spd="slow">
        <p:pull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6" grpId="0"/>
      <p:bldP spid="63" grpId="0"/>
      <p:bldP spid="65" grpId="0"/>
      <p:bldP spid="66" grpId="0"/>
      <p:bldP spid="67" grpId="0"/>
      <p:bldP spid="68" grpId="0"/>
      <p:bldP spid="71" grpId="0"/>
      <p:bldP spid="72" grpId="0"/>
      <p:bldP spid="73" grpId="0"/>
      <p:bldP spid="74" grpId="0"/>
      <p:bldP spid="75" grpId="0"/>
      <p:bldP spid="7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642611" y="225155"/>
            <a:ext cx="1709243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ΥΛΙΚΟ ΜΕΡΟΣ &amp;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</a:t>
            </a: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ΣΥΝΔΕΣΜΟΛΟΓΙΑ ΣΥΣΤΗΜΑΤΟΣ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0264623" y="1414546"/>
            <a:ext cx="3844707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3200" dirty="0">
                <a:solidFill>
                  <a:srgbClr val="FFFFFF">
                    <a:lumMod val="65000"/>
                  </a:srgbClr>
                </a:solidFill>
                <a:latin typeface="Montserrat Light" charset="0"/>
                <a:ea typeface="Montserrat Light" charset="0"/>
                <a:cs typeface="Montserrat Light" charset="0"/>
              </a:rPr>
              <a:t>Υπολογισμός Κόστους</a:t>
            </a: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737572"/>
                </a:solidFill>
                <a:latin typeface="Calibri" panose="020F0502020204030204"/>
              </a:rPr>
              <a:t>20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graphicFrame>
        <p:nvGraphicFramePr>
          <p:cNvPr id="4" name="Πίνακας 3">
            <a:extLst>
              <a:ext uri="{FF2B5EF4-FFF2-40B4-BE49-F238E27FC236}">
                <a16:creationId xmlns:a16="http://schemas.microsoft.com/office/drawing/2014/main" id="{3B07FC88-4A13-4126-84EF-4A12A6BC5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714544"/>
              </p:ext>
            </p:extLst>
          </p:nvPr>
        </p:nvGraphicFramePr>
        <p:xfrm>
          <a:off x="7588282" y="3684475"/>
          <a:ext cx="15128843" cy="6500375"/>
        </p:xfrm>
        <a:graphic>
          <a:graphicData uri="http://schemas.openxmlformats.org/drawingml/2006/table">
            <a:tbl>
              <a:tblPr firstRow="1" firstCol="1" bandRow="1"/>
              <a:tblGrid>
                <a:gridCol w="6647280">
                  <a:extLst>
                    <a:ext uri="{9D8B030D-6E8A-4147-A177-3AD203B41FA5}">
                      <a16:colId xmlns:a16="http://schemas.microsoft.com/office/drawing/2014/main" val="1024962099"/>
                    </a:ext>
                  </a:extLst>
                </a:gridCol>
                <a:gridCol w="3464865">
                  <a:extLst>
                    <a:ext uri="{9D8B030D-6E8A-4147-A177-3AD203B41FA5}">
                      <a16:colId xmlns:a16="http://schemas.microsoft.com/office/drawing/2014/main" val="4158654121"/>
                    </a:ext>
                  </a:extLst>
                </a:gridCol>
                <a:gridCol w="5016698">
                  <a:extLst>
                    <a:ext uri="{9D8B030D-6E8A-4147-A177-3AD203B41FA5}">
                      <a16:colId xmlns:a16="http://schemas.microsoft.com/office/drawing/2014/main" val="1984573777"/>
                    </a:ext>
                  </a:extLst>
                </a:gridCol>
              </a:tblGrid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l-GR" sz="36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Υλικό</a:t>
                      </a:r>
                      <a:endParaRPr lang="el-GR" sz="3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l-GR" sz="36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Ποσότητα</a:t>
                      </a:r>
                      <a:endParaRPr lang="el-GR" sz="3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l-GR" sz="36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Τιμή μονάδας (€)</a:t>
                      </a:r>
                      <a:endParaRPr lang="el-GR" sz="3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02806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Arduino Uno Rev3 + USB </a:t>
                      </a: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Καλώδιο 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20,00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069279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WeMos D1 R2 + microUSB </a:t>
                      </a: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καλώδιο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12,00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09876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Ethernet Shield W5100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16,20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668369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Αισθητήρας DHT22/AM2302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7,00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165026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Mini Solderless Breadboard 400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3,00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2959869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Jumper Wires (65 κομμάτια)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3,50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340899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Ethernet RJ45 cable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5,00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327672"/>
                  </a:ext>
                </a:extLst>
              </a:tr>
              <a:tr h="62076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Ακρυλική βάση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l-GR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l-GR" sz="3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2,80</a:t>
                      </a:r>
                      <a:endParaRPr lang="el-GR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4909" marR="2249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57537"/>
                  </a:ext>
                </a:extLst>
              </a:tr>
              <a:tr h="913490">
                <a:tc gridSpan="3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l-GR" sz="36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Σύνολο: 79,50€</a:t>
                      </a:r>
                      <a:endParaRPr lang="el-GR" sz="3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899" marR="84899" marT="42449" marB="424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46312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5AB45DB-3625-4044-A12C-F1083BF023E4}"/>
              </a:ext>
            </a:extLst>
          </p:cNvPr>
          <p:cNvSpPr txBox="1"/>
          <p:nvPr/>
        </p:nvSpPr>
        <p:spPr>
          <a:xfrm>
            <a:off x="630142" y="5864005"/>
            <a:ext cx="6543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>
                <a:solidFill>
                  <a:srgbClr val="4672C4"/>
                </a:solidFill>
                <a:latin typeface="Montserrat Bold"/>
              </a:rPr>
              <a:t>Συνολικό Κόστος Συστήματος</a:t>
            </a:r>
          </a:p>
        </p:txBody>
      </p:sp>
    </p:spTree>
    <p:extLst>
      <p:ext uri="{BB962C8B-B14F-4D97-AF65-F5344CB8AC3E}">
        <p14:creationId xmlns:p14="http://schemas.microsoft.com/office/powerpoint/2010/main" val="21707372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6CB3F-0A74-7E44-A691-ECD4729B69D2}"/>
              </a:ext>
            </a:extLst>
          </p:cNvPr>
          <p:cNvGrpSpPr/>
          <p:nvPr/>
        </p:nvGrpSpPr>
        <p:grpSpPr>
          <a:xfrm>
            <a:off x="1746872" y="3611101"/>
            <a:ext cx="8150162" cy="2594231"/>
            <a:chOff x="8759692" y="5383486"/>
            <a:chExt cx="8150162" cy="25942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D28819-4465-3A49-8D25-CCC10105D14A}"/>
                </a:ext>
              </a:extLst>
            </p:cNvPr>
            <p:cNvSpPr txBox="1"/>
            <p:nvPr/>
          </p:nvSpPr>
          <p:spPr>
            <a:xfrm>
              <a:off x="8759692" y="5383486"/>
              <a:ext cx="685826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Ενότητα </a:t>
              </a:r>
              <a:r>
                <a:rPr kumimoji="0" lang="en-US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13D40-989D-764C-B70D-4B5EE50C37BB}"/>
                </a:ext>
              </a:extLst>
            </p:cNvPr>
            <p:cNvSpPr txBox="1"/>
            <p:nvPr/>
          </p:nvSpPr>
          <p:spPr>
            <a:xfrm>
              <a:off x="8759695" y="7023610"/>
              <a:ext cx="8150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2800" b="0" i="0" u="none" strike="noStrike" kern="1200" cap="none" spc="60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ΣΧΕΔΙΑΣΗ &amp; ΥΛΟΠΟΙΗΣΗ ΤΗΣ ΔΙΑΔΙΚΤΥΑΚΗΣ ΕΦΑΡΜΟΓΗΣ</a:t>
              </a:r>
              <a:endParaRPr kumimoji="0" lang="en-US" sz="2800" b="0" i="0" u="none" strike="noStrike" kern="1200" cap="none" spc="60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1B4304-7FA6-7B43-B5BF-5AFDD8787BDB}"/>
              </a:ext>
            </a:extLst>
          </p:cNvPr>
          <p:cNvSpPr/>
          <p:nvPr/>
        </p:nvSpPr>
        <p:spPr>
          <a:xfrm rot="16200000" flipV="1">
            <a:off x="-1240269" y="3471798"/>
            <a:ext cx="4511808" cy="93485"/>
          </a:xfrm>
          <a:prstGeom prst="rect">
            <a:avLst/>
          </a:prstGeom>
          <a:solidFill>
            <a:srgbClr val="17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14080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642611" y="225155"/>
            <a:ext cx="1709243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ΥΛΙΚΟ ΜΕΡΟΣ &amp;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</a:t>
            </a: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ΣΥΝΔΕΣΜΟΛΟΓΙΑ ΣΥΣΤΗΜΑΤΟΣ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584055" y="1414546"/>
            <a:ext cx="5205849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3200" dirty="0">
                <a:solidFill>
                  <a:srgbClr val="FFFFFF">
                    <a:lumMod val="65000"/>
                  </a:srgbClr>
                </a:solidFill>
                <a:latin typeface="Montserrat Light" charset="0"/>
                <a:ea typeface="Montserrat Light" charset="0"/>
                <a:cs typeface="Montserrat Light" charset="0"/>
              </a:rPr>
              <a:t>Περιγραφή Βάσης Δεδομένων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92659A73-EA7E-4F3F-A9D3-0338DFB8E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112" y="2689753"/>
            <a:ext cx="12601576" cy="93764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ED12E8F-D332-414D-A3D1-3A4B85BBA094}"/>
              </a:ext>
            </a:extLst>
          </p:cNvPr>
          <p:cNvSpPr txBox="1"/>
          <p:nvPr/>
        </p:nvSpPr>
        <p:spPr>
          <a:xfrm>
            <a:off x="1915327" y="6442621"/>
            <a:ext cx="58900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i="1" dirty="0">
                <a:solidFill>
                  <a:srgbClr val="4672C4"/>
                </a:solidFill>
                <a:latin typeface="Montserrat Bold"/>
              </a:rPr>
              <a:t>users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i="1" dirty="0" err="1">
                <a:solidFill>
                  <a:srgbClr val="4672C4"/>
                </a:solidFill>
                <a:latin typeface="Montserrat Bold"/>
              </a:rPr>
              <a:t>user_log</a:t>
            </a:r>
            <a:endParaRPr lang="en-US" b="1" i="1" dirty="0">
              <a:solidFill>
                <a:srgbClr val="4672C4"/>
              </a:solidFill>
              <a:latin typeface="Montserrat Bold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i="1" dirty="0" err="1">
                <a:solidFill>
                  <a:srgbClr val="4672C4"/>
                </a:solidFill>
                <a:latin typeface="Montserrat Bold"/>
              </a:rPr>
              <a:t>devices_states</a:t>
            </a:r>
            <a:endParaRPr lang="en-US" b="1" i="1" dirty="0">
              <a:solidFill>
                <a:srgbClr val="4672C4"/>
              </a:solidFill>
              <a:latin typeface="Montserrat Bold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i="1" dirty="0" err="1">
                <a:solidFill>
                  <a:srgbClr val="4672C4"/>
                </a:solidFill>
                <a:latin typeface="Montserrat Bold"/>
              </a:rPr>
              <a:t>indoor_data</a:t>
            </a:r>
            <a:endParaRPr lang="en-US" b="1" i="1" dirty="0">
              <a:solidFill>
                <a:srgbClr val="4672C4"/>
              </a:solidFill>
              <a:latin typeface="Montserrat Bold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i="1" dirty="0" err="1">
                <a:solidFill>
                  <a:srgbClr val="4672C4"/>
                </a:solidFill>
                <a:latin typeface="Montserrat Bold"/>
              </a:rPr>
              <a:t>outdoor_data</a:t>
            </a:r>
            <a:endParaRPr lang="el-GR" b="1" i="1" dirty="0">
              <a:solidFill>
                <a:srgbClr val="4672C4"/>
              </a:solidFill>
              <a:latin typeface="Montserrat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FA32C-0B15-45F6-A237-D409E9A47E39}"/>
              </a:ext>
            </a:extLst>
          </p:cNvPr>
          <p:cNvSpPr txBox="1"/>
          <p:nvPr/>
        </p:nvSpPr>
        <p:spPr>
          <a:xfrm>
            <a:off x="1688012" y="4236107"/>
            <a:ext cx="589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i="1" dirty="0" err="1">
                <a:solidFill>
                  <a:srgbClr val="4672C4"/>
                </a:solidFill>
                <a:latin typeface="Montserrat Bold"/>
              </a:rPr>
              <a:t>smart_homie</a:t>
            </a:r>
            <a:endParaRPr lang="el-GR" b="1" i="1" dirty="0">
              <a:solidFill>
                <a:srgbClr val="4672C4"/>
              </a:solidFill>
              <a:latin typeface="Montserrat Bold"/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BFDD0E88-C990-4411-889D-A856D10A148B}"/>
              </a:ext>
            </a:extLst>
          </p:cNvPr>
          <p:cNvSpPr/>
          <p:nvPr/>
        </p:nvSpPr>
        <p:spPr>
          <a:xfrm>
            <a:off x="1329956" y="5598212"/>
            <a:ext cx="25078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3694D0"/>
                </a:solidFill>
                <a:latin typeface="Montserrat Bold"/>
              </a:rPr>
              <a:t>5</a:t>
            </a:r>
            <a:r>
              <a:rPr lang="el-GR" sz="4000" b="1" dirty="0">
                <a:solidFill>
                  <a:srgbClr val="3694D0"/>
                </a:solidFill>
                <a:latin typeface="Montserrat Bold"/>
              </a:rPr>
              <a:t> Πίνακες</a:t>
            </a:r>
            <a:r>
              <a:rPr lang="en-US" sz="4000" b="1" dirty="0">
                <a:solidFill>
                  <a:srgbClr val="3694D0"/>
                </a:solidFill>
                <a:latin typeface="Montserrat Bold"/>
              </a:rPr>
              <a:t>: </a:t>
            </a: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A1A31F09-AF4D-47C8-99BE-D1E35A647A9F}"/>
              </a:ext>
            </a:extLst>
          </p:cNvPr>
          <p:cNvSpPr/>
          <p:nvPr/>
        </p:nvSpPr>
        <p:spPr>
          <a:xfrm>
            <a:off x="1155382" y="3528510"/>
            <a:ext cx="4519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4000" b="1" dirty="0">
                <a:solidFill>
                  <a:srgbClr val="3694D0"/>
                </a:solidFill>
                <a:latin typeface="Montserrat Bold"/>
              </a:rPr>
              <a:t>1 Βάση Δεδομένων</a:t>
            </a:r>
            <a:r>
              <a:rPr lang="en-US" sz="4000" b="1" dirty="0">
                <a:solidFill>
                  <a:srgbClr val="3694D0"/>
                </a:solidFill>
                <a:latin typeface="Montserrat Bold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413144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6CB3F-0A74-7E44-A691-ECD4729B69D2}"/>
              </a:ext>
            </a:extLst>
          </p:cNvPr>
          <p:cNvGrpSpPr/>
          <p:nvPr/>
        </p:nvGrpSpPr>
        <p:grpSpPr>
          <a:xfrm>
            <a:off x="1746872" y="3611101"/>
            <a:ext cx="8150162" cy="2163344"/>
            <a:chOff x="8759692" y="5383486"/>
            <a:chExt cx="8150162" cy="216334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D28819-4465-3A49-8D25-CCC10105D14A}"/>
                </a:ext>
              </a:extLst>
            </p:cNvPr>
            <p:cNvSpPr txBox="1"/>
            <p:nvPr/>
          </p:nvSpPr>
          <p:spPr>
            <a:xfrm>
              <a:off x="8759692" y="5383486"/>
              <a:ext cx="685826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Ενότητα </a:t>
              </a:r>
              <a:r>
                <a:rPr lang="en-US" sz="8000" b="1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5</a:t>
              </a:r>
              <a:endPara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13D40-989D-764C-B70D-4B5EE50C37BB}"/>
                </a:ext>
              </a:extLst>
            </p:cNvPr>
            <p:cNvSpPr txBox="1"/>
            <p:nvPr/>
          </p:nvSpPr>
          <p:spPr>
            <a:xfrm>
              <a:off x="8759695" y="7023610"/>
              <a:ext cx="81501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l-GR" sz="2800" spc="600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ΣΥΜΠΕΡΑΣΜΑΤΑ</a:t>
              </a:r>
              <a:endParaRPr kumimoji="0" lang="en-US" sz="2800" b="0" i="0" u="none" strike="noStrike" kern="1200" cap="none" spc="60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1B4304-7FA6-7B43-B5BF-5AFDD8787BDB}"/>
              </a:ext>
            </a:extLst>
          </p:cNvPr>
          <p:cNvSpPr/>
          <p:nvPr/>
        </p:nvSpPr>
        <p:spPr>
          <a:xfrm rot="16200000" flipV="1">
            <a:off x="-1240269" y="3471798"/>
            <a:ext cx="4511808" cy="93485"/>
          </a:xfrm>
          <a:prstGeom prst="rect">
            <a:avLst/>
          </a:prstGeom>
          <a:solidFill>
            <a:srgbClr val="17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354543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9159502" y="1982517"/>
            <a:ext cx="60586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ΣΥΜΠΕΡΑΣΜΑΤΑ</a:t>
            </a: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140CD-FB93-4F2D-9D9E-C2B71794EBAD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B2B5E9-D321-4AD0-AE97-1732D819F7E7}"/>
              </a:ext>
            </a:extLst>
          </p:cNvPr>
          <p:cNvSpPr txBox="1"/>
          <p:nvPr/>
        </p:nvSpPr>
        <p:spPr>
          <a:xfrm>
            <a:off x="3108484" y="4037717"/>
            <a:ext cx="16922592" cy="361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lnSpc>
                <a:spcPct val="200000"/>
              </a:lnSpc>
              <a:buBlip>
                <a:blip r:embed="rId7"/>
              </a:buBlip>
              <a:defRPr/>
            </a:pPr>
            <a:r>
              <a:rPr lang="el-GR" sz="4000" dirty="0">
                <a:solidFill>
                  <a:srgbClr val="009FCF"/>
                </a:solidFill>
                <a:latin typeface="Montserrat Bold"/>
              </a:rPr>
              <a:t>Δημιουργία οικονομικής συσκευής καταγραφής</a:t>
            </a:r>
            <a:endParaRPr lang="en-US" sz="4000" dirty="0">
              <a:solidFill>
                <a:srgbClr val="009FCF"/>
              </a:solidFill>
              <a:latin typeface="Montserrat Bold"/>
            </a:endParaRPr>
          </a:p>
          <a:p>
            <a:pPr marL="571500" indent="-571500">
              <a:lnSpc>
                <a:spcPct val="200000"/>
              </a:lnSpc>
              <a:buBlip>
                <a:blip r:embed="rId7"/>
              </a:buBlip>
              <a:defRPr/>
            </a:pPr>
            <a:endParaRPr lang="el-GR" sz="4000" dirty="0">
              <a:solidFill>
                <a:srgbClr val="009FCF"/>
              </a:solidFill>
              <a:latin typeface="Montserrat Bold"/>
            </a:endParaRPr>
          </a:p>
          <a:p>
            <a:pPr marL="571500" lvl="0" indent="-571500">
              <a:lnSpc>
                <a:spcPct val="200000"/>
              </a:lnSpc>
              <a:buBlip>
                <a:blip r:embed="rId7"/>
              </a:buBlip>
              <a:defRPr/>
            </a:pPr>
            <a:endParaRPr lang="en-US" sz="4000" dirty="0">
              <a:solidFill>
                <a:srgbClr val="009FCF"/>
              </a:solidFill>
              <a:latin typeface="Montserrat Bold"/>
            </a:endParaRPr>
          </a:p>
        </p:txBody>
      </p:sp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C374BED3-95E4-4FC7-83B7-3A547483DD5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7308" y="4311752"/>
            <a:ext cx="991843" cy="991843"/>
          </a:xfrm>
          <a:prstGeom prst="rect">
            <a:avLst/>
          </a:prstGeom>
        </p:spPr>
      </p:pic>
      <p:pic>
        <p:nvPicPr>
          <p:cNvPr id="27" name="Εικόνα 26">
            <a:extLst>
              <a:ext uri="{FF2B5EF4-FFF2-40B4-BE49-F238E27FC236}">
                <a16:creationId xmlns:a16="http://schemas.microsoft.com/office/drawing/2014/main" id="{8502EF8C-1F4C-44CB-8283-634353B2441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6931" y="5441370"/>
            <a:ext cx="991843" cy="991843"/>
          </a:xfrm>
          <a:prstGeom prst="rect">
            <a:avLst/>
          </a:prstGeom>
        </p:spPr>
      </p:pic>
      <p:pic>
        <p:nvPicPr>
          <p:cNvPr id="28" name="Εικόνα 27">
            <a:extLst>
              <a:ext uri="{FF2B5EF4-FFF2-40B4-BE49-F238E27FC236}">
                <a16:creationId xmlns:a16="http://schemas.microsoft.com/office/drawing/2014/main" id="{1713B0DC-C9A0-46E3-8E27-DF4FB5DF7D3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264" y="6517877"/>
            <a:ext cx="1103742" cy="1103742"/>
          </a:xfrm>
          <a:prstGeom prst="rect">
            <a:avLst/>
          </a:prstGeom>
        </p:spPr>
      </p:pic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50F386BF-0855-4750-BD51-11883F22DF80}"/>
              </a:ext>
            </a:extLst>
          </p:cNvPr>
          <p:cNvSpPr/>
          <p:nvPr/>
        </p:nvSpPr>
        <p:spPr>
          <a:xfrm>
            <a:off x="3108484" y="5197465"/>
            <a:ext cx="18869832" cy="1151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Blip>
                <a:blip r:embed="rId7"/>
              </a:buBlip>
              <a:defRPr/>
            </a:pPr>
            <a:r>
              <a:rPr lang="el-GR" sz="4000" dirty="0">
                <a:solidFill>
                  <a:srgbClr val="009FCF"/>
                </a:solidFill>
                <a:latin typeface="Montserrat Bold"/>
              </a:rPr>
              <a:t>Δημιουργία Διαδικτυακής εφαρμογής η οποία είναι εύκολη στη χρήση της</a:t>
            </a:r>
            <a:endParaRPr lang="en-US" sz="4000" dirty="0">
              <a:solidFill>
                <a:srgbClr val="009FCF"/>
              </a:solidFill>
              <a:latin typeface="Montserrat Bold"/>
            </a:endParaRP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E32438A6-A842-4B9F-9E8A-2D7919092E75}"/>
              </a:ext>
            </a:extLst>
          </p:cNvPr>
          <p:cNvSpPr/>
          <p:nvPr/>
        </p:nvSpPr>
        <p:spPr>
          <a:xfrm>
            <a:off x="3108484" y="6422024"/>
            <a:ext cx="10276916" cy="1151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lnSpc>
                <a:spcPct val="200000"/>
              </a:lnSpc>
              <a:buBlip>
                <a:blip r:embed="rId7"/>
              </a:buBlip>
              <a:defRPr/>
            </a:pPr>
            <a:r>
              <a:rPr lang="el-GR" sz="4000" dirty="0">
                <a:solidFill>
                  <a:srgbClr val="009FCF"/>
                </a:solidFill>
                <a:latin typeface="Montserrat Bold"/>
              </a:rPr>
              <a:t>Αντικατάσταση φυσικής παρουσίας στο χώρο</a:t>
            </a:r>
          </a:p>
        </p:txBody>
      </p:sp>
      <p:pic>
        <p:nvPicPr>
          <p:cNvPr id="31" name="Εικόνα 30">
            <a:extLst>
              <a:ext uri="{FF2B5EF4-FFF2-40B4-BE49-F238E27FC236}">
                <a16:creationId xmlns:a16="http://schemas.microsoft.com/office/drawing/2014/main" id="{B008F803-E1C9-43B2-9981-0BFE7A48DC6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821" y="7919015"/>
            <a:ext cx="952127" cy="952127"/>
          </a:xfrm>
          <a:prstGeom prst="rect">
            <a:avLst/>
          </a:prstGeom>
        </p:spPr>
      </p:pic>
      <p:sp>
        <p:nvSpPr>
          <p:cNvPr id="34" name="Ορθογώνιο 33">
            <a:extLst>
              <a:ext uri="{FF2B5EF4-FFF2-40B4-BE49-F238E27FC236}">
                <a16:creationId xmlns:a16="http://schemas.microsoft.com/office/drawing/2014/main" id="{32C75E6D-0BFC-4EC2-A221-BACDCA19FB72}"/>
              </a:ext>
            </a:extLst>
          </p:cNvPr>
          <p:cNvSpPr/>
          <p:nvPr/>
        </p:nvSpPr>
        <p:spPr>
          <a:xfrm>
            <a:off x="3108484" y="7646583"/>
            <a:ext cx="13734337" cy="1151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lnSpc>
                <a:spcPct val="200000"/>
              </a:lnSpc>
              <a:buBlip>
                <a:blip r:embed="rId7"/>
              </a:buBlip>
              <a:defRPr/>
            </a:pPr>
            <a:r>
              <a:rPr lang="el-GR" sz="4000" dirty="0">
                <a:solidFill>
                  <a:srgbClr val="009FCF"/>
                </a:solidFill>
                <a:latin typeface="Montserrat Bold"/>
              </a:rPr>
              <a:t>Χρήση μικροελεγκτών αλλά και αισθητήρων ανοικτού κώδικα </a:t>
            </a:r>
          </a:p>
        </p:txBody>
      </p:sp>
    </p:spTree>
    <p:extLst>
      <p:ext uri="{BB962C8B-B14F-4D97-AF65-F5344CB8AC3E}">
        <p14:creationId xmlns:p14="http://schemas.microsoft.com/office/powerpoint/2010/main" val="1325252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" grpId="0"/>
      <p:bldP spid="14" grpId="0"/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εικόνας 4">
            <a:extLst>
              <a:ext uri="{FF2B5EF4-FFF2-40B4-BE49-F238E27FC236}">
                <a16:creationId xmlns:a16="http://schemas.microsoft.com/office/drawing/2014/main" id="{3F869D17-F078-4534-88E1-16E2CFC36FB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D28819-4465-3A49-8D25-CCC10105D14A}"/>
              </a:ext>
            </a:extLst>
          </p:cNvPr>
          <p:cNvSpPr txBox="1"/>
          <p:nvPr/>
        </p:nvSpPr>
        <p:spPr>
          <a:xfrm>
            <a:off x="2969224" y="4169216"/>
            <a:ext cx="1843920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ΕΥΧΑΡΙΣΤΩ ΠΟΛΥ ΓΙΑ ΤΟΝ ΧΡΟΝΟ ΣΑΣ!</a:t>
            </a:r>
          </a:p>
        </p:txBody>
      </p:sp>
      <p:sp>
        <p:nvSpPr>
          <p:cNvPr id="7" name="Διαγώνια ρίγα 6">
            <a:extLst>
              <a:ext uri="{FF2B5EF4-FFF2-40B4-BE49-F238E27FC236}">
                <a16:creationId xmlns:a16="http://schemas.microsoft.com/office/drawing/2014/main" id="{BCB73A5E-3735-43C7-A9CE-9E1FB112F325}"/>
              </a:ext>
            </a:extLst>
          </p:cNvPr>
          <p:cNvSpPr/>
          <p:nvPr/>
        </p:nvSpPr>
        <p:spPr>
          <a:xfrm>
            <a:off x="-59762" y="-4742427"/>
            <a:ext cx="36515039" cy="9330715"/>
          </a:xfrm>
          <a:prstGeom prst="diagStripe">
            <a:avLst>
              <a:gd name="adj" fmla="val 506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5" name="Διαγώνια ρίγα 14">
            <a:extLst>
              <a:ext uri="{FF2B5EF4-FFF2-40B4-BE49-F238E27FC236}">
                <a16:creationId xmlns:a16="http://schemas.microsoft.com/office/drawing/2014/main" id="{118CD309-5620-4F58-82A6-EE7045F1D053}"/>
              </a:ext>
            </a:extLst>
          </p:cNvPr>
          <p:cNvSpPr/>
          <p:nvPr/>
        </p:nvSpPr>
        <p:spPr>
          <a:xfrm rot="20985641">
            <a:off x="15421259" y="6708441"/>
            <a:ext cx="20859012" cy="11795683"/>
          </a:xfrm>
          <a:prstGeom prst="diagStripe">
            <a:avLst>
              <a:gd name="adj" fmla="val 504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8EC988-77D0-4EC2-94B8-1D0B5E77EFDE}"/>
              </a:ext>
            </a:extLst>
          </p:cNvPr>
          <p:cNvSpPr txBox="1"/>
          <p:nvPr/>
        </p:nvSpPr>
        <p:spPr>
          <a:xfrm>
            <a:off x="9507565" y="6350167"/>
            <a:ext cx="50313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ΕΡΩΤΗΣΕΙΣ</a:t>
            </a:r>
            <a:endParaRPr lang="el-GR" sz="6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CE0CB61B-5E60-4F58-AD65-039DAC3085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887" y="8098598"/>
            <a:ext cx="3472750" cy="34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EBE8A8-23C2-7D41-9C66-67A56BE1AF7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2C2E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6CB3F-0A74-7E44-A691-ECD4729B69D2}"/>
              </a:ext>
            </a:extLst>
          </p:cNvPr>
          <p:cNvGrpSpPr/>
          <p:nvPr/>
        </p:nvGrpSpPr>
        <p:grpSpPr>
          <a:xfrm>
            <a:off x="1746872" y="3611101"/>
            <a:ext cx="6858260" cy="2163344"/>
            <a:chOff x="8759692" y="5383486"/>
            <a:chExt cx="6858260" cy="216334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D28819-4465-3A49-8D25-CCC10105D14A}"/>
                </a:ext>
              </a:extLst>
            </p:cNvPr>
            <p:cNvSpPr txBox="1"/>
            <p:nvPr/>
          </p:nvSpPr>
          <p:spPr>
            <a:xfrm>
              <a:off x="8759692" y="5383486"/>
              <a:ext cx="685826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l-GR" sz="8000" b="1" dirty="0">
                  <a:solidFill>
                    <a:srgbClr val="FEFEFE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Ενότητα 1</a:t>
              </a:r>
              <a:endPara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13D40-989D-764C-B70D-4B5EE50C37BB}"/>
                </a:ext>
              </a:extLst>
            </p:cNvPr>
            <p:cNvSpPr txBox="1"/>
            <p:nvPr/>
          </p:nvSpPr>
          <p:spPr>
            <a:xfrm>
              <a:off x="8759696" y="7023610"/>
              <a:ext cx="6858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2800" b="0" i="0" u="none" strike="noStrike" kern="1200" cap="none" spc="60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ΕΙΣΑΓΩΓΗ</a:t>
              </a:r>
              <a:endParaRPr kumimoji="0" lang="en-US" sz="2800" b="0" i="0" u="none" strike="noStrike" kern="1200" cap="none" spc="60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1B4304-7FA6-7B43-B5BF-5AFDD8787BDB}"/>
              </a:ext>
            </a:extLst>
          </p:cNvPr>
          <p:cNvSpPr/>
          <p:nvPr/>
        </p:nvSpPr>
        <p:spPr>
          <a:xfrm rot="16200000" flipV="1">
            <a:off x="-1240269" y="3471798"/>
            <a:ext cx="4511808" cy="93485"/>
          </a:xfrm>
          <a:prstGeom prst="rect">
            <a:avLst/>
          </a:prstGeom>
          <a:solidFill>
            <a:srgbClr val="17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52317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420553" y="225155"/>
            <a:ext cx="35365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l-GR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ΕΙΣΑΓΩΓΗ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974696" y="1414546"/>
            <a:ext cx="24245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3200" dirty="0">
                <a:solidFill>
                  <a:schemeClr val="bg2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Το Πρόβλημα</a:t>
            </a:r>
            <a:endParaRPr lang="en-US" sz="3200" dirty="0">
              <a:solidFill>
                <a:schemeClr val="bg2">
                  <a:lumMod val="65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01E20D-2E49-4DBB-8B5E-E656FFD822F9}"/>
                </a:ext>
              </a:extLst>
            </p:cNvPr>
            <p:cNvSpPr txBox="1"/>
            <p:nvPr/>
          </p:nvSpPr>
          <p:spPr>
            <a:xfrm>
              <a:off x="1329956" y="12164306"/>
              <a:ext cx="8104271" cy="129266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l-GR" sz="26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Διαδικτυακή Εφαρμογή Παρακολούθησης &amp; Διαχείρισης</a:t>
              </a:r>
            </a:p>
            <a:p>
              <a:pPr algn="ctr"/>
              <a:r>
                <a:rPr lang="el-GR" sz="26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 Έξυπνων Συσκευών:</a:t>
              </a:r>
            </a:p>
            <a:p>
              <a:pPr algn="ctr"/>
              <a:r>
                <a:rPr lang="el-GR" sz="26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Σχεδιασμός &amp; Υλοποίηση για Έξυπνα Σπίτια</a:t>
              </a: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 sz="3000" b="1" dirty="0">
                  <a:solidFill>
                    <a:srgbClr val="445469"/>
                  </a:solidFill>
                </a:rPr>
                <a:t>Μησσήν Στέφανος</a:t>
              </a:r>
              <a:endParaRPr lang="el-GR" sz="3000" b="1" i="1" dirty="0">
                <a:solidFill>
                  <a:srgbClr val="445469"/>
                </a:solidFill>
              </a:endParaRPr>
            </a:p>
            <a:p>
              <a:pPr algn="r"/>
              <a:r>
                <a:rPr lang="el-GR" sz="3000" b="1" i="1" dirty="0">
                  <a:solidFill>
                    <a:srgbClr val="445469"/>
                  </a:solidFill>
                </a:rPr>
                <a:t>Α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</a:t>
              </a:r>
              <a:r>
                <a:rPr lang="el-GR" sz="3000" b="1" i="1" dirty="0">
                  <a:solidFill>
                    <a:srgbClr val="445469"/>
                  </a:solidFill>
                </a:rPr>
                <a:t>Μ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.: 91432</a:t>
              </a:r>
              <a:endParaRPr lang="el-GR" sz="3000" b="1" i="1" dirty="0">
                <a:solidFill>
                  <a:srgbClr val="445469"/>
                </a:solidFill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el-GR" dirty="0"/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4</a:t>
            </a:r>
            <a:endParaRPr lang="el-GR" sz="2800" dirty="0"/>
          </a:p>
        </p:txBody>
      </p:sp>
      <p:grpSp>
        <p:nvGrpSpPr>
          <p:cNvPr id="17" name="Ομάδα 16">
            <a:extLst>
              <a:ext uri="{FF2B5EF4-FFF2-40B4-BE49-F238E27FC236}">
                <a16:creationId xmlns:a16="http://schemas.microsoft.com/office/drawing/2014/main" id="{13C8E7FD-AEE9-4447-B16D-208CDEF5DA27}"/>
              </a:ext>
            </a:extLst>
          </p:cNvPr>
          <p:cNvGrpSpPr/>
          <p:nvPr/>
        </p:nvGrpSpPr>
        <p:grpSpPr>
          <a:xfrm>
            <a:off x="1735976" y="2902299"/>
            <a:ext cx="4868423" cy="6206373"/>
            <a:chOff x="1065371" y="2585023"/>
            <a:chExt cx="4868423" cy="6206373"/>
          </a:xfrm>
        </p:grpSpPr>
        <p:grpSp>
          <p:nvGrpSpPr>
            <p:cNvPr id="14" name="Ομάδα 13">
              <a:extLst>
                <a:ext uri="{FF2B5EF4-FFF2-40B4-BE49-F238E27FC236}">
                  <a16:creationId xmlns:a16="http://schemas.microsoft.com/office/drawing/2014/main" id="{FFB98A14-D4B7-42C0-BAB9-A10870DDD1F2}"/>
                </a:ext>
              </a:extLst>
            </p:cNvPr>
            <p:cNvGrpSpPr/>
            <p:nvPr/>
          </p:nvGrpSpPr>
          <p:grpSpPr>
            <a:xfrm>
              <a:off x="1065371" y="4037278"/>
              <a:ext cx="4868423" cy="4754118"/>
              <a:chOff x="1255286" y="2508355"/>
              <a:chExt cx="4868423" cy="4754118"/>
            </a:xfrm>
          </p:grpSpPr>
          <p:sp>
            <p:nvSpPr>
              <p:cNvPr id="13" name="Οβάλ 12">
                <a:extLst>
                  <a:ext uri="{FF2B5EF4-FFF2-40B4-BE49-F238E27FC236}">
                    <a16:creationId xmlns:a16="http://schemas.microsoft.com/office/drawing/2014/main" id="{C4569540-94C0-4028-B426-8DA3F40B5405}"/>
                  </a:ext>
                </a:extLst>
              </p:cNvPr>
              <p:cNvSpPr/>
              <p:nvPr/>
            </p:nvSpPr>
            <p:spPr>
              <a:xfrm>
                <a:off x="1255286" y="2508355"/>
                <a:ext cx="4868423" cy="4754118"/>
              </a:xfrm>
              <a:prstGeom prst="ellipse">
                <a:avLst/>
              </a:prstGeom>
              <a:solidFill>
                <a:schemeClr val="accent1">
                  <a:alpha val="82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pic>
            <p:nvPicPr>
              <p:cNvPr id="3" name="Εικόνα 2">
                <a:extLst>
                  <a:ext uri="{FF2B5EF4-FFF2-40B4-BE49-F238E27FC236}">
                    <a16:creationId xmlns:a16="http://schemas.microsoft.com/office/drawing/2014/main" id="{A2B7F809-C6EE-4EC8-8F0D-A6DA5468F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3804" y="5134394"/>
                <a:ext cx="1631388" cy="1631388"/>
              </a:xfrm>
              <a:prstGeom prst="rect">
                <a:avLst/>
              </a:prstGeom>
            </p:spPr>
          </p:pic>
          <p:pic>
            <p:nvPicPr>
              <p:cNvPr id="5" name="Εικόνα 4">
                <a:extLst>
                  <a:ext uri="{FF2B5EF4-FFF2-40B4-BE49-F238E27FC236}">
                    <a16:creationId xmlns:a16="http://schemas.microsoft.com/office/drawing/2014/main" id="{3B589435-8717-4677-80B4-9C7C585F32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5891" y="3480091"/>
                <a:ext cx="1442320" cy="1442320"/>
              </a:xfrm>
              <a:prstGeom prst="rect">
                <a:avLst/>
              </a:prstGeom>
            </p:spPr>
          </p:pic>
          <p:pic>
            <p:nvPicPr>
              <p:cNvPr id="12" name="Εικόνα 11">
                <a:extLst>
                  <a:ext uri="{FF2B5EF4-FFF2-40B4-BE49-F238E27FC236}">
                    <a16:creationId xmlns:a16="http://schemas.microsoft.com/office/drawing/2014/main" id="{05C59955-EB8F-45FB-923C-FD1774561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1215" y="3443094"/>
                <a:ext cx="1442320" cy="1442320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9AADB6-C9D9-4D4D-9E70-53AE3213EB5E}"/>
                </a:ext>
              </a:extLst>
            </p:cNvPr>
            <p:cNvSpPr txBox="1"/>
            <p:nvPr/>
          </p:nvSpPr>
          <p:spPr>
            <a:xfrm>
              <a:off x="2085513" y="2585023"/>
              <a:ext cx="3135345" cy="98488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l-GR" sz="30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Έξυπνες Συσκευές </a:t>
              </a:r>
            </a:p>
            <a:p>
              <a:pPr algn="ctr"/>
              <a:r>
                <a:rPr lang="el-GR" sz="28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(</a:t>
              </a:r>
              <a:r>
                <a:rPr lang="en-US" sz="28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Smart Devices</a:t>
              </a:r>
              <a:r>
                <a:rPr lang="el-GR" sz="28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)</a:t>
              </a:r>
              <a:endParaRPr lang="en-US" sz="28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endParaRPr>
            </a:p>
          </p:txBody>
        </p:sp>
      </p:grpSp>
      <p:grpSp>
        <p:nvGrpSpPr>
          <p:cNvPr id="49" name="Ομάδα 48">
            <a:extLst>
              <a:ext uri="{FF2B5EF4-FFF2-40B4-BE49-F238E27FC236}">
                <a16:creationId xmlns:a16="http://schemas.microsoft.com/office/drawing/2014/main" id="{3C4EA859-26E1-41B5-8F07-ADA37C4AAE2A}"/>
              </a:ext>
            </a:extLst>
          </p:cNvPr>
          <p:cNvGrpSpPr/>
          <p:nvPr/>
        </p:nvGrpSpPr>
        <p:grpSpPr>
          <a:xfrm>
            <a:off x="9409736" y="2902299"/>
            <a:ext cx="4868423" cy="6206373"/>
            <a:chOff x="9489112" y="2585023"/>
            <a:chExt cx="4868423" cy="6206373"/>
          </a:xfrm>
        </p:grpSpPr>
        <p:grpSp>
          <p:nvGrpSpPr>
            <p:cNvPr id="30" name="Ομάδα 29">
              <a:extLst>
                <a:ext uri="{FF2B5EF4-FFF2-40B4-BE49-F238E27FC236}">
                  <a16:creationId xmlns:a16="http://schemas.microsoft.com/office/drawing/2014/main" id="{A0D821D6-8408-4228-8E90-48BE914FBBBB}"/>
                </a:ext>
              </a:extLst>
            </p:cNvPr>
            <p:cNvGrpSpPr/>
            <p:nvPr/>
          </p:nvGrpSpPr>
          <p:grpSpPr>
            <a:xfrm>
              <a:off x="9489112" y="2585023"/>
              <a:ext cx="4868423" cy="6206373"/>
              <a:chOff x="1065371" y="2585023"/>
              <a:chExt cx="4868423" cy="6206373"/>
            </a:xfrm>
          </p:grpSpPr>
          <p:sp>
            <p:nvSpPr>
              <p:cNvPr id="35" name="Οβάλ 34">
                <a:extLst>
                  <a:ext uri="{FF2B5EF4-FFF2-40B4-BE49-F238E27FC236}">
                    <a16:creationId xmlns:a16="http://schemas.microsoft.com/office/drawing/2014/main" id="{511BB429-FB84-45F1-9272-E668A56EA962}"/>
                  </a:ext>
                </a:extLst>
              </p:cNvPr>
              <p:cNvSpPr/>
              <p:nvPr/>
            </p:nvSpPr>
            <p:spPr>
              <a:xfrm>
                <a:off x="1065371" y="4037278"/>
                <a:ext cx="4868423" cy="4754118"/>
              </a:xfrm>
              <a:prstGeom prst="ellipse">
                <a:avLst/>
              </a:prstGeom>
              <a:solidFill>
                <a:schemeClr val="accent1">
                  <a:alpha val="82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65895C-4713-4679-A458-2715B9A61623}"/>
                  </a:ext>
                </a:extLst>
              </p:cNvPr>
              <p:cNvSpPr txBox="1"/>
              <p:nvPr/>
            </p:nvSpPr>
            <p:spPr>
              <a:xfrm>
                <a:off x="2348629" y="2585023"/>
                <a:ext cx="2609112" cy="984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l-GR" sz="30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Έξυπνα Σπίτια </a:t>
                </a:r>
              </a:p>
              <a:p>
                <a:pPr algn="ctr"/>
                <a:r>
                  <a:rPr lang="el-GR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(</a:t>
                </a:r>
                <a:r>
                  <a:rPr lang="en-US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Smart Homes</a:t>
                </a:r>
                <a:r>
                  <a:rPr lang="el-GR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)</a:t>
                </a:r>
                <a:endParaRPr lang="en-US" sz="28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endParaRPr>
              </a:p>
            </p:txBody>
          </p:sp>
        </p:grpSp>
        <p:pic>
          <p:nvPicPr>
            <p:cNvPr id="21" name="Εικόνα 20">
              <a:extLst>
                <a:ext uri="{FF2B5EF4-FFF2-40B4-BE49-F238E27FC236}">
                  <a16:creationId xmlns:a16="http://schemas.microsoft.com/office/drawing/2014/main" id="{2B748B3F-1C29-46A4-912A-B81961F2E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6897" y="5183540"/>
              <a:ext cx="2292854" cy="2292854"/>
            </a:xfrm>
            <a:prstGeom prst="rect">
              <a:avLst/>
            </a:prstGeom>
          </p:spPr>
        </p:pic>
      </p:grpSp>
      <p:grpSp>
        <p:nvGrpSpPr>
          <p:cNvPr id="51" name="Ομάδα 50">
            <a:extLst>
              <a:ext uri="{FF2B5EF4-FFF2-40B4-BE49-F238E27FC236}">
                <a16:creationId xmlns:a16="http://schemas.microsoft.com/office/drawing/2014/main" id="{E9808D6D-9444-4157-BDBA-D6AFE049B97D}"/>
              </a:ext>
            </a:extLst>
          </p:cNvPr>
          <p:cNvGrpSpPr/>
          <p:nvPr/>
        </p:nvGrpSpPr>
        <p:grpSpPr>
          <a:xfrm>
            <a:off x="17450289" y="2902299"/>
            <a:ext cx="4868423" cy="6206373"/>
            <a:chOff x="16779684" y="2585023"/>
            <a:chExt cx="4868423" cy="6206373"/>
          </a:xfrm>
        </p:grpSpPr>
        <p:grpSp>
          <p:nvGrpSpPr>
            <p:cNvPr id="39" name="Ομάδα 38">
              <a:extLst>
                <a:ext uri="{FF2B5EF4-FFF2-40B4-BE49-F238E27FC236}">
                  <a16:creationId xmlns:a16="http://schemas.microsoft.com/office/drawing/2014/main" id="{ADD22672-DED1-42BD-933F-FFF4BBC3252C}"/>
                </a:ext>
              </a:extLst>
            </p:cNvPr>
            <p:cNvGrpSpPr/>
            <p:nvPr/>
          </p:nvGrpSpPr>
          <p:grpSpPr>
            <a:xfrm>
              <a:off x="16779684" y="2585023"/>
              <a:ext cx="4868423" cy="6206373"/>
              <a:chOff x="1065371" y="2585023"/>
              <a:chExt cx="4868423" cy="6206373"/>
            </a:xfrm>
          </p:grpSpPr>
          <p:sp>
            <p:nvSpPr>
              <p:cNvPr id="42" name="Οβάλ 41">
                <a:extLst>
                  <a:ext uri="{FF2B5EF4-FFF2-40B4-BE49-F238E27FC236}">
                    <a16:creationId xmlns:a16="http://schemas.microsoft.com/office/drawing/2014/main" id="{4176188D-E3B9-4298-BDE3-6A49E5EACB37}"/>
                  </a:ext>
                </a:extLst>
              </p:cNvPr>
              <p:cNvSpPr/>
              <p:nvPr/>
            </p:nvSpPr>
            <p:spPr>
              <a:xfrm>
                <a:off x="1065371" y="4037278"/>
                <a:ext cx="4868423" cy="4754118"/>
              </a:xfrm>
              <a:prstGeom prst="ellipse">
                <a:avLst/>
              </a:prstGeom>
              <a:solidFill>
                <a:schemeClr val="accent1">
                  <a:alpha val="82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A61FB26-A361-40E6-AC0A-2A50D48ACA03}"/>
                  </a:ext>
                </a:extLst>
              </p:cNvPr>
              <p:cNvSpPr txBox="1"/>
              <p:nvPr/>
            </p:nvSpPr>
            <p:spPr>
              <a:xfrm>
                <a:off x="1411515" y="2585023"/>
                <a:ext cx="4483343" cy="984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l-GR" sz="30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Διαδίκτυο των Πραγμάτων</a:t>
                </a:r>
              </a:p>
              <a:p>
                <a:pPr algn="ctr"/>
                <a:r>
                  <a:rPr lang="el-GR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(</a:t>
                </a:r>
                <a:r>
                  <a:rPr lang="en-US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IoT</a:t>
                </a:r>
                <a:r>
                  <a:rPr lang="el-GR" sz="2800" b="1" dirty="0">
                    <a:solidFill>
                      <a:schemeClr val="tx2"/>
                    </a:solidFill>
                    <a:latin typeface="Montserrat Bold" charset="0"/>
                    <a:ea typeface="Montserrat Bold" charset="0"/>
                    <a:cs typeface="Montserrat Bold" charset="0"/>
                  </a:rPr>
                  <a:t>)</a:t>
                </a:r>
                <a:endParaRPr lang="en-US" sz="2800" b="1" dirty="0">
                  <a:solidFill>
                    <a:schemeClr val="tx2"/>
                  </a:solidFill>
                  <a:latin typeface="Montserrat Bold" charset="0"/>
                  <a:ea typeface="Montserrat Bold" charset="0"/>
                  <a:cs typeface="Montserrat Bold" charset="0"/>
                </a:endParaRPr>
              </a:p>
            </p:txBody>
          </p:sp>
        </p:grpSp>
        <p:pic>
          <p:nvPicPr>
            <p:cNvPr id="26" name="Εικόνα 25">
              <a:extLst>
                <a:ext uri="{FF2B5EF4-FFF2-40B4-BE49-F238E27FC236}">
                  <a16:creationId xmlns:a16="http://schemas.microsoft.com/office/drawing/2014/main" id="{2750A128-22C4-4F99-9AF5-D3FBA7524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6428" y="5110072"/>
              <a:ext cx="3654933" cy="2439787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sp>
          <p:nvSpPr>
            <p:cNvPr id="46" name="Οβάλ 45">
              <a:extLst>
                <a:ext uri="{FF2B5EF4-FFF2-40B4-BE49-F238E27FC236}">
                  <a16:creationId xmlns:a16="http://schemas.microsoft.com/office/drawing/2014/main" id="{A62C06BF-60CB-4E22-A0A7-E6B3E3EC89CC}"/>
                </a:ext>
              </a:extLst>
            </p:cNvPr>
            <p:cNvSpPr/>
            <p:nvPr/>
          </p:nvSpPr>
          <p:spPr>
            <a:xfrm>
              <a:off x="17525486" y="4641558"/>
              <a:ext cx="3376816" cy="33768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grpSp>
        <p:nvGrpSpPr>
          <p:cNvPr id="57" name="Ομάδα 56">
            <a:extLst>
              <a:ext uri="{FF2B5EF4-FFF2-40B4-BE49-F238E27FC236}">
                <a16:creationId xmlns:a16="http://schemas.microsoft.com/office/drawing/2014/main" id="{29D8FE98-F2D4-46DF-A127-6031186F6A53}"/>
              </a:ext>
            </a:extLst>
          </p:cNvPr>
          <p:cNvGrpSpPr/>
          <p:nvPr/>
        </p:nvGrpSpPr>
        <p:grpSpPr>
          <a:xfrm>
            <a:off x="6604399" y="6731613"/>
            <a:ext cx="10845890" cy="0"/>
            <a:chOff x="6604399" y="6731613"/>
            <a:chExt cx="10845890" cy="0"/>
          </a:xfrm>
        </p:grpSpPr>
        <p:cxnSp>
          <p:nvCxnSpPr>
            <p:cNvPr id="53" name="Ευθύγραμμο βέλος σύνδεσης 52">
              <a:extLst>
                <a:ext uri="{FF2B5EF4-FFF2-40B4-BE49-F238E27FC236}">
                  <a16:creationId xmlns:a16="http://schemas.microsoft.com/office/drawing/2014/main" id="{4510F153-61DF-407A-A39A-6828EE784CFE}"/>
                </a:ext>
              </a:extLst>
            </p:cNvPr>
            <p:cNvCxnSpPr>
              <a:stCxn id="13" idx="6"/>
              <a:endCxn id="35" idx="2"/>
            </p:cNvCxnSpPr>
            <p:nvPr/>
          </p:nvCxnSpPr>
          <p:spPr>
            <a:xfrm>
              <a:off x="6604399" y="6731613"/>
              <a:ext cx="2805337" cy="0"/>
            </a:xfrm>
            <a:prstGeom prst="straightConnector1">
              <a:avLst/>
            </a:prstGeom>
            <a:ln w="111125" cmpd="sng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Ευθύγραμμο βέλος σύνδεσης 55">
              <a:extLst>
                <a:ext uri="{FF2B5EF4-FFF2-40B4-BE49-F238E27FC236}">
                  <a16:creationId xmlns:a16="http://schemas.microsoft.com/office/drawing/2014/main" id="{C9248C11-8887-459F-AE93-E7D30E86614B}"/>
                </a:ext>
              </a:extLst>
            </p:cNvPr>
            <p:cNvCxnSpPr>
              <a:cxnSpLocks/>
              <a:stCxn id="35" idx="6"/>
              <a:endCxn id="42" idx="2"/>
            </p:cNvCxnSpPr>
            <p:nvPr/>
          </p:nvCxnSpPr>
          <p:spPr>
            <a:xfrm>
              <a:off x="14278159" y="6731613"/>
              <a:ext cx="3172130" cy="0"/>
            </a:xfrm>
            <a:prstGeom prst="straightConnector1">
              <a:avLst/>
            </a:prstGeom>
            <a:ln w="111125" cmpd="sng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1216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420553" y="225155"/>
            <a:ext cx="35365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l-GR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ΕΙΣΑΓΩΓΗ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974696" y="1414546"/>
            <a:ext cx="24245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3200" dirty="0">
                <a:solidFill>
                  <a:schemeClr val="bg2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Το Πρόβλημα</a:t>
            </a:r>
            <a:endParaRPr lang="en-US" sz="3200" dirty="0">
              <a:solidFill>
                <a:schemeClr val="bg2">
                  <a:lumMod val="65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 sz="3000" b="1" dirty="0">
                  <a:solidFill>
                    <a:srgbClr val="445469"/>
                  </a:solidFill>
                </a:rPr>
                <a:t>Μησσήν Στέφανος</a:t>
              </a:r>
              <a:endParaRPr lang="el-GR" sz="3000" b="1" i="1" dirty="0">
                <a:solidFill>
                  <a:srgbClr val="445469"/>
                </a:solidFill>
              </a:endParaRPr>
            </a:p>
            <a:p>
              <a:pPr algn="r"/>
              <a:r>
                <a:rPr lang="el-GR" sz="3000" b="1" i="1" dirty="0">
                  <a:solidFill>
                    <a:srgbClr val="445469"/>
                  </a:solidFill>
                </a:rPr>
                <a:t>Α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</a:t>
              </a:r>
              <a:r>
                <a:rPr lang="el-GR" sz="3000" b="1" i="1" dirty="0">
                  <a:solidFill>
                    <a:srgbClr val="445469"/>
                  </a:solidFill>
                </a:rPr>
                <a:t>Μ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.: 91432</a:t>
              </a:r>
              <a:endParaRPr lang="el-GR" sz="3000" b="1" i="1" dirty="0">
                <a:solidFill>
                  <a:srgbClr val="445469"/>
                </a:solidFill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el-GR" dirty="0"/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5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32BF1125-A89C-4830-837D-C3BCB49E8A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774" y="2774726"/>
            <a:ext cx="10511815" cy="7489669"/>
          </a:xfrm>
          <a:prstGeom prst="rect">
            <a:avLst/>
          </a:prstGeom>
        </p:spPr>
      </p:pic>
      <p:grpSp>
        <p:nvGrpSpPr>
          <p:cNvPr id="8" name="Ομάδα 7">
            <a:extLst>
              <a:ext uri="{FF2B5EF4-FFF2-40B4-BE49-F238E27FC236}">
                <a16:creationId xmlns:a16="http://schemas.microsoft.com/office/drawing/2014/main" id="{64A5E0B9-9FB8-45A3-864F-5CA4897C4C40}"/>
              </a:ext>
            </a:extLst>
          </p:cNvPr>
          <p:cNvGrpSpPr/>
          <p:nvPr/>
        </p:nvGrpSpPr>
        <p:grpSpPr>
          <a:xfrm>
            <a:off x="630142" y="3753444"/>
            <a:ext cx="7274257" cy="2356875"/>
            <a:chOff x="313899" y="5611620"/>
            <a:chExt cx="7274257" cy="23568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752E44-0926-4F58-98BF-6CA766E29C3F}"/>
                </a:ext>
              </a:extLst>
            </p:cNvPr>
            <p:cNvSpPr txBox="1"/>
            <p:nvPr/>
          </p:nvSpPr>
          <p:spPr>
            <a:xfrm>
              <a:off x="313899" y="5611620"/>
              <a:ext cx="72742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445469"/>
                  </a:solidFill>
                </a:rPr>
                <a:t>Εκτιμώμενος αριθμός συνδεδεμένων </a:t>
              </a:r>
            </a:p>
            <a:p>
              <a:r>
                <a:rPr lang="el-GR" dirty="0">
                  <a:solidFill>
                    <a:srgbClr val="445469"/>
                  </a:solidFill>
                </a:rPr>
                <a:t>συσκευών μέχρι το 2020</a:t>
              </a:r>
              <a:r>
                <a:rPr lang="en-US" dirty="0">
                  <a:solidFill>
                    <a:srgbClr val="445469"/>
                  </a:solidFill>
                  <a:latin typeface="Montserrat Bold"/>
                </a:rPr>
                <a:t>: 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sp>
          <p:nvSpPr>
            <p:cNvPr id="7" name="Ορθογώνιο 6">
              <a:extLst>
                <a:ext uri="{FF2B5EF4-FFF2-40B4-BE49-F238E27FC236}">
                  <a16:creationId xmlns:a16="http://schemas.microsoft.com/office/drawing/2014/main" id="{64A8B3CB-ED78-4A2F-893C-5C8E9493E3D5}"/>
                </a:ext>
              </a:extLst>
            </p:cNvPr>
            <p:cNvSpPr/>
            <p:nvPr/>
          </p:nvSpPr>
          <p:spPr>
            <a:xfrm>
              <a:off x="1630135" y="7260609"/>
              <a:ext cx="464178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  <a:latin typeface="Montserrat Bold"/>
                </a:rPr>
                <a:t>25.01</a:t>
              </a:r>
              <a:r>
                <a:rPr lang="en-US" dirty="0">
                  <a:solidFill>
                    <a:srgbClr val="FF0000"/>
                  </a:solidFill>
                  <a:latin typeface="Montserrat Bold"/>
                </a:rPr>
                <a:t> </a:t>
              </a:r>
              <a:r>
                <a:rPr lang="el-GR" dirty="0">
                  <a:solidFill>
                    <a:srgbClr val="FF0000"/>
                  </a:solidFill>
                </a:rPr>
                <a:t>δισεκατομμύρια </a:t>
              </a:r>
            </a:p>
          </p:txBody>
        </p:sp>
      </p:grpSp>
      <p:grpSp>
        <p:nvGrpSpPr>
          <p:cNvPr id="10" name="Ομάδα 9">
            <a:extLst>
              <a:ext uri="{FF2B5EF4-FFF2-40B4-BE49-F238E27FC236}">
                <a16:creationId xmlns:a16="http://schemas.microsoft.com/office/drawing/2014/main" id="{9CAA7201-B3BB-498A-9174-9D08635C66E2}"/>
              </a:ext>
            </a:extLst>
          </p:cNvPr>
          <p:cNvGrpSpPr/>
          <p:nvPr/>
        </p:nvGrpSpPr>
        <p:grpSpPr>
          <a:xfrm>
            <a:off x="365182" y="7151046"/>
            <a:ext cx="6093136" cy="1935857"/>
            <a:chOff x="365182" y="7151046"/>
            <a:chExt cx="6093136" cy="193585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B0C6101-AACC-41F7-93F3-98C21B462FDE}"/>
                </a:ext>
              </a:extLst>
            </p:cNvPr>
            <p:cNvSpPr txBox="1"/>
            <p:nvPr/>
          </p:nvSpPr>
          <p:spPr>
            <a:xfrm>
              <a:off x="365182" y="7151046"/>
              <a:ext cx="5074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dirty="0">
                  <a:solidFill>
                    <a:srgbClr val="445469"/>
                  </a:solidFill>
                </a:rPr>
                <a:t>Εκ των οποίων σπίτια</a:t>
              </a:r>
              <a:r>
                <a:rPr lang="en-US" dirty="0">
                  <a:solidFill>
                    <a:srgbClr val="445469"/>
                  </a:solidFill>
                </a:rPr>
                <a:t>:</a:t>
              </a:r>
              <a:endParaRPr lang="el-GR" dirty="0">
                <a:solidFill>
                  <a:srgbClr val="445469"/>
                </a:solidFill>
                <a:latin typeface="Montserrat Bold"/>
              </a:endParaRPr>
            </a:p>
          </p:txBody>
        </p:sp>
        <p:sp>
          <p:nvSpPr>
            <p:cNvPr id="44" name="Ορθογώνιο 43">
              <a:extLst>
                <a:ext uri="{FF2B5EF4-FFF2-40B4-BE49-F238E27FC236}">
                  <a16:creationId xmlns:a16="http://schemas.microsoft.com/office/drawing/2014/main" id="{D7FBBEEB-D4CA-4ECA-ABE0-1689BB5294E1}"/>
                </a:ext>
              </a:extLst>
            </p:cNvPr>
            <p:cNvSpPr/>
            <p:nvPr/>
          </p:nvSpPr>
          <p:spPr>
            <a:xfrm>
              <a:off x="2076221" y="8282750"/>
              <a:ext cx="438209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  <a:latin typeface="Montserrat Bold"/>
                </a:rPr>
                <a:t>17.3</a:t>
              </a:r>
              <a:r>
                <a:rPr lang="en-US" dirty="0">
                  <a:solidFill>
                    <a:srgbClr val="FF0000"/>
                  </a:solidFill>
                  <a:latin typeface="Montserrat Bold"/>
                </a:rPr>
                <a:t> </a:t>
              </a:r>
              <a:r>
                <a:rPr lang="el-GR" dirty="0">
                  <a:solidFill>
                    <a:srgbClr val="FF0000"/>
                  </a:solidFill>
                </a:rPr>
                <a:t>δισεκατομμύρια </a:t>
              </a:r>
            </a:p>
          </p:txBody>
        </p:sp>
        <p:sp>
          <p:nvSpPr>
            <p:cNvPr id="45" name="Ορθογώνιο 44">
              <a:extLst>
                <a:ext uri="{FF2B5EF4-FFF2-40B4-BE49-F238E27FC236}">
                  <a16:creationId xmlns:a16="http://schemas.microsoft.com/office/drawing/2014/main" id="{1C56C596-6939-4AE4-A286-395311A04712}"/>
                </a:ext>
              </a:extLst>
            </p:cNvPr>
            <p:cNvSpPr/>
            <p:nvPr/>
          </p:nvSpPr>
          <p:spPr>
            <a:xfrm>
              <a:off x="1636678" y="8379017"/>
              <a:ext cx="43954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  <a:latin typeface="Montserrat Bold"/>
                </a:rPr>
                <a:t>~</a:t>
              </a:r>
              <a:endParaRPr lang="el-GR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CBB57DD-4882-47CC-8A39-5B641B451FA8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1994421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420553" y="225155"/>
            <a:ext cx="35365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l-GR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ΕΙΣΑΓΩΓΗ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974696" y="1414546"/>
            <a:ext cx="24245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3200" dirty="0">
                <a:solidFill>
                  <a:schemeClr val="bg2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Το Πρόβλημα</a:t>
            </a:r>
            <a:endParaRPr lang="en-US" sz="3200" dirty="0">
              <a:solidFill>
                <a:schemeClr val="bg2">
                  <a:lumMod val="65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 sz="3000" b="1" dirty="0">
                  <a:solidFill>
                    <a:srgbClr val="445469"/>
                  </a:solidFill>
                </a:rPr>
                <a:t>Μησσήν Στέφανος</a:t>
              </a:r>
              <a:endParaRPr lang="el-GR" sz="3000" b="1" i="1" dirty="0">
                <a:solidFill>
                  <a:srgbClr val="445469"/>
                </a:solidFill>
              </a:endParaRPr>
            </a:p>
            <a:p>
              <a:pPr algn="r"/>
              <a:r>
                <a:rPr lang="el-GR" sz="3000" b="1" i="1" dirty="0">
                  <a:solidFill>
                    <a:srgbClr val="445469"/>
                  </a:solidFill>
                </a:rPr>
                <a:t>Α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</a:t>
              </a:r>
              <a:r>
                <a:rPr lang="el-GR" sz="3000" b="1" i="1" dirty="0">
                  <a:solidFill>
                    <a:srgbClr val="445469"/>
                  </a:solidFill>
                </a:rPr>
                <a:t>Μ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.: 91432</a:t>
              </a:r>
              <a:endParaRPr lang="el-GR" sz="3000" b="1" i="1" dirty="0">
                <a:solidFill>
                  <a:srgbClr val="445469"/>
                </a:solidFill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el-GR" dirty="0"/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5FEB0B-F8D5-4129-BF94-4A39190E1E88}"/>
              </a:ext>
            </a:extLst>
          </p:cNvPr>
          <p:cNvSpPr txBox="1"/>
          <p:nvPr/>
        </p:nvSpPr>
        <p:spPr>
          <a:xfrm>
            <a:off x="14241376" y="4634212"/>
            <a:ext cx="5519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l-GR" dirty="0">
                <a:solidFill>
                  <a:srgbClr val="445469"/>
                </a:solidFill>
                <a:latin typeface="Montserrat Bold"/>
              </a:rPr>
              <a:t>Εξοικονόμηση Ενέργειας</a:t>
            </a:r>
          </a:p>
        </p:txBody>
      </p:sp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D8E82344-943A-4890-8CD5-A1BD06376BE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2411" y="4233654"/>
            <a:ext cx="1455501" cy="14555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6CCF685-89AD-4C61-B3D0-EA3BEBE7A282}"/>
              </a:ext>
            </a:extLst>
          </p:cNvPr>
          <p:cNvSpPr txBox="1"/>
          <p:nvPr/>
        </p:nvSpPr>
        <p:spPr>
          <a:xfrm>
            <a:off x="14241376" y="6708182"/>
            <a:ext cx="5519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l-GR" dirty="0">
                <a:solidFill>
                  <a:srgbClr val="445469"/>
                </a:solidFill>
                <a:latin typeface="Montserrat Bold"/>
              </a:rPr>
              <a:t>Ασφάλεια</a:t>
            </a:r>
          </a:p>
        </p:txBody>
      </p:sp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369A2E67-21CF-4BC2-8A9C-F864C7C187A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2411" y="6146314"/>
            <a:ext cx="1455501" cy="145550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96C9497-847C-4BA7-BAEE-1054A07AD1E3}"/>
              </a:ext>
            </a:extLst>
          </p:cNvPr>
          <p:cNvSpPr txBox="1"/>
          <p:nvPr/>
        </p:nvSpPr>
        <p:spPr>
          <a:xfrm>
            <a:off x="14241376" y="8782152"/>
            <a:ext cx="5519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l-GR" dirty="0">
                <a:solidFill>
                  <a:srgbClr val="445469"/>
                </a:solidFill>
                <a:latin typeface="Montserrat Bold"/>
              </a:rPr>
              <a:t>Άνεση</a:t>
            </a:r>
          </a:p>
          <a:p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87E6A2B0-A614-4B90-9265-3EF8D14E034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8291" y="8062246"/>
            <a:ext cx="1683739" cy="1683739"/>
          </a:xfrm>
          <a:prstGeom prst="rect">
            <a:avLst/>
          </a:prstGeom>
        </p:spPr>
      </p:pic>
      <p:grpSp>
        <p:nvGrpSpPr>
          <p:cNvPr id="39" name="Ομάδα 38">
            <a:extLst>
              <a:ext uri="{FF2B5EF4-FFF2-40B4-BE49-F238E27FC236}">
                <a16:creationId xmlns:a16="http://schemas.microsoft.com/office/drawing/2014/main" id="{8186F301-B28F-47BD-AD76-0ACC79895D03}"/>
              </a:ext>
            </a:extLst>
          </p:cNvPr>
          <p:cNvGrpSpPr/>
          <p:nvPr/>
        </p:nvGrpSpPr>
        <p:grpSpPr>
          <a:xfrm>
            <a:off x="2471709" y="2505307"/>
            <a:ext cx="8760398" cy="7027865"/>
            <a:chOff x="2471709" y="2505307"/>
            <a:chExt cx="8760398" cy="70278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AC71A4-E95F-40CF-A994-BA11E874F36F}"/>
                </a:ext>
              </a:extLst>
            </p:cNvPr>
            <p:cNvSpPr txBox="1"/>
            <p:nvPr/>
          </p:nvSpPr>
          <p:spPr>
            <a:xfrm>
              <a:off x="2812323" y="2505307"/>
              <a:ext cx="28703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4800" b="1" dirty="0">
                  <a:solidFill>
                    <a:srgbClr val="445469"/>
                  </a:solidFill>
                  <a:latin typeface="Montserrat Bold"/>
                </a:rPr>
                <a:t>Έτος 2025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4C8D64-8565-4F22-A099-182949E6AFF5}"/>
                </a:ext>
              </a:extLst>
            </p:cNvPr>
            <p:cNvSpPr txBox="1"/>
            <p:nvPr/>
          </p:nvSpPr>
          <p:spPr>
            <a:xfrm>
              <a:off x="2489273" y="4932589"/>
              <a:ext cx="35515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dirty="0">
                  <a:solidFill>
                    <a:srgbClr val="445469"/>
                  </a:solidFill>
                  <a:latin typeface="Montserrat Bold"/>
                </a:rPr>
                <a:t>Έξυπνα Σπίτια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5B88D6-3632-43F4-A4F9-4C1FBC27F708}"/>
                </a:ext>
              </a:extLst>
            </p:cNvPr>
            <p:cNvSpPr txBox="1"/>
            <p:nvPr/>
          </p:nvSpPr>
          <p:spPr>
            <a:xfrm>
              <a:off x="9208227" y="4640276"/>
              <a:ext cx="202388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700" dirty="0">
                  <a:solidFill>
                    <a:srgbClr val="3694D0"/>
                  </a:solidFill>
                </a:rPr>
                <a:t>=</a:t>
              </a:r>
            </a:p>
          </p:txBody>
        </p:sp>
        <p:grpSp>
          <p:nvGrpSpPr>
            <p:cNvPr id="38" name="Ομάδα 37">
              <a:extLst>
                <a:ext uri="{FF2B5EF4-FFF2-40B4-BE49-F238E27FC236}">
                  <a16:creationId xmlns:a16="http://schemas.microsoft.com/office/drawing/2014/main" id="{D87C284A-ADCF-4D3C-910F-2AD0417B0861}"/>
                </a:ext>
              </a:extLst>
            </p:cNvPr>
            <p:cNvGrpSpPr/>
            <p:nvPr/>
          </p:nvGrpSpPr>
          <p:grpSpPr>
            <a:xfrm>
              <a:off x="2471709" y="5981633"/>
              <a:ext cx="3551539" cy="3551539"/>
              <a:chOff x="2812323" y="6146314"/>
              <a:chExt cx="4348195" cy="4348195"/>
            </a:xfrm>
          </p:grpSpPr>
          <p:pic>
            <p:nvPicPr>
              <p:cNvPr id="30" name="Εικόνα 29">
                <a:extLst>
                  <a:ext uri="{FF2B5EF4-FFF2-40B4-BE49-F238E27FC236}">
                    <a16:creationId xmlns:a16="http://schemas.microsoft.com/office/drawing/2014/main" id="{5A402D3F-A9C3-457B-94BE-B542033307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2323" y="6146314"/>
                <a:ext cx="4348195" cy="4348195"/>
              </a:xfrm>
              <a:prstGeom prst="rect">
                <a:avLst/>
              </a:prstGeom>
            </p:spPr>
          </p:pic>
          <p:sp>
            <p:nvSpPr>
              <p:cNvPr id="31" name="Ορθογώνιο 30">
                <a:extLst>
                  <a:ext uri="{FF2B5EF4-FFF2-40B4-BE49-F238E27FC236}">
                    <a16:creationId xmlns:a16="http://schemas.microsoft.com/office/drawing/2014/main" id="{6A4CB28B-612E-4ED6-973E-5DA5B7697DDA}"/>
                  </a:ext>
                </a:extLst>
              </p:cNvPr>
              <p:cNvSpPr/>
              <p:nvPr/>
            </p:nvSpPr>
            <p:spPr>
              <a:xfrm>
                <a:off x="3906982" y="8062246"/>
                <a:ext cx="2120862" cy="2273014"/>
              </a:xfrm>
              <a:prstGeom prst="rect">
                <a:avLst/>
              </a:prstGeom>
              <a:solidFill>
                <a:srgbClr val="3DD0F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pic>
            <p:nvPicPr>
              <p:cNvPr id="37" name="Εικόνα 36">
                <a:extLst>
                  <a:ext uri="{FF2B5EF4-FFF2-40B4-BE49-F238E27FC236}">
                    <a16:creationId xmlns:a16="http://schemas.microsoft.com/office/drawing/2014/main" id="{46833BDF-474E-4023-B550-9EC3659CD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4186" y="8376519"/>
                <a:ext cx="1644468" cy="1644468"/>
              </a:xfrm>
              <a:prstGeom prst="rect">
                <a:avLst/>
              </a:prstGeom>
            </p:spPr>
          </p:pic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171E48-7E69-4386-B6AD-54AB9553BFB1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3212115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420553" y="225155"/>
            <a:ext cx="35365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l-GR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ΕΙΣΑΓΩΓΗ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1301035" y="1414546"/>
            <a:ext cx="177183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3200" dirty="0">
                <a:solidFill>
                  <a:schemeClr val="bg2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Η ανάγκη</a:t>
            </a:r>
            <a:endParaRPr lang="en-US" sz="3200" dirty="0">
              <a:solidFill>
                <a:schemeClr val="bg2">
                  <a:lumMod val="65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 sz="3000" b="1" dirty="0">
                  <a:solidFill>
                    <a:srgbClr val="445469"/>
                  </a:solidFill>
                </a:rPr>
                <a:t>Μησσήν Στέφανος</a:t>
              </a:r>
              <a:endParaRPr lang="el-GR" sz="3000" b="1" i="1" dirty="0">
                <a:solidFill>
                  <a:srgbClr val="445469"/>
                </a:solidFill>
              </a:endParaRPr>
            </a:p>
            <a:p>
              <a:pPr algn="r"/>
              <a:r>
                <a:rPr lang="el-GR" sz="3000" b="1" i="1" dirty="0">
                  <a:solidFill>
                    <a:srgbClr val="445469"/>
                  </a:solidFill>
                </a:rPr>
                <a:t>Α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</a:t>
              </a:r>
              <a:r>
                <a:rPr lang="el-GR" sz="3000" b="1" i="1" dirty="0">
                  <a:solidFill>
                    <a:srgbClr val="445469"/>
                  </a:solidFill>
                </a:rPr>
                <a:t>Μ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.: 91432</a:t>
              </a:r>
              <a:endParaRPr lang="el-GR" sz="3000" b="1" i="1" dirty="0">
                <a:solidFill>
                  <a:srgbClr val="445469"/>
                </a:solidFill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el-GR" dirty="0"/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D5FD39-D125-499B-9E00-B835257C23D7}"/>
              </a:ext>
            </a:extLst>
          </p:cNvPr>
          <p:cNvSpPr txBox="1"/>
          <p:nvPr/>
        </p:nvSpPr>
        <p:spPr>
          <a:xfrm>
            <a:off x="1524558" y="5657671"/>
            <a:ext cx="9605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l-GR" dirty="0">
                <a:solidFill>
                  <a:srgbClr val="445469"/>
                </a:solidFill>
                <a:latin typeface="Montserrat Bold"/>
              </a:rPr>
              <a:t>Ανάγκη εύρεσης τρόπου επικοινωνίας μεταξύ του ανθρώπου &amp; έξυπνων συσκευών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A877D9-EB9F-4E79-B528-B5F023CD0B4E}"/>
              </a:ext>
            </a:extLst>
          </p:cNvPr>
          <p:cNvSpPr txBox="1"/>
          <p:nvPr/>
        </p:nvSpPr>
        <p:spPr>
          <a:xfrm>
            <a:off x="1524557" y="7402621"/>
            <a:ext cx="960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l-GR" dirty="0">
                <a:solidFill>
                  <a:srgbClr val="445469"/>
                </a:solidFill>
                <a:latin typeface="Montserrat Bold"/>
              </a:rPr>
              <a:t>Ευκολία στην εκμάθηση χειρισμού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EE4711-7C79-459C-861C-E56F671C7721}"/>
              </a:ext>
            </a:extLst>
          </p:cNvPr>
          <p:cNvSpPr txBox="1"/>
          <p:nvPr/>
        </p:nvSpPr>
        <p:spPr>
          <a:xfrm>
            <a:off x="1524558" y="8731348"/>
            <a:ext cx="960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l-GR" dirty="0">
                <a:solidFill>
                  <a:srgbClr val="445469"/>
                </a:solidFill>
                <a:latin typeface="Montserrat Bold"/>
              </a:rPr>
              <a:t>Αποτελεσματικότητα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2D6EBB-5936-4EE6-B544-15632FBBDB1A}"/>
              </a:ext>
            </a:extLst>
          </p:cNvPr>
          <p:cNvSpPr txBox="1"/>
          <p:nvPr/>
        </p:nvSpPr>
        <p:spPr>
          <a:xfrm>
            <a:off x="4029122" y="3708808"/>
            <a:ext cx="5713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b="1" dirty="0">
                <a:solidFill>
                  <a:srgbClr val="445469"/>
                </a:solidFill>
                <a:latin typeface="Montserrat Bold"/>
              </a:rPr>
              <a:t>Χαρακτηριστικά Ανάγκης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0328E5-9B26-4244-8118-A20C25EE3913}"/>
              </a:ext>
            </a:extLst>
          </p:cNvPr>
          <p:cNvSpPr txBox="1"/>
          <p:nvPr/>
        </p:nvSpPr>
        <p:spPr>
          <a:xfrm>
            <a:off x="15686584" y="3708808"/>
            <a:ext cx="5931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b="1" dirty="0">
                <a:solidFill>
                  <a:srgbClr val="445469"/>
                </a:solidFill>
                <a:latin typeface="Montserrat Bold"/>
              </a:rPr>
              <a:t>Απαιτήσεις των ανθρώπων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8B7CFC-44BD-40F9-AD7A-A2DD05981997}"/>
              </a:ext>
            </a:extLst>
          </p:cNvPr>
          <p:cNvSpPr txBox="1"/>
          <p:nvPr/>
        </p:nvSpPr>
        <p:spPr>
          <a:xfrm>
            <a:off x="14993218" y="5657671"/>
            <a:ext cx="7318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l-GR" dirty="0">
                <a:solidFill>
                  <a:srgbClr val="445469"/>
                </a:solidFill>
                <a:latin typeface="Montserrat Bold"/>
              </a:rPr>
              <a:t>Μέγιστη εξοικονόμηση ενέργειας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3155E7-4FB9-46F2-91E6-DF653CC951A4}"/>
              </a:ext>
            </a:extLst>
          </p:cNvPr>
          <p:cNvSpPr txBox="1"/>
          <p:nvPr/>
        </p:nvSpPr>
        <p:spPr>
          <a:xfrm>
            <a:off x="14993219" y="7117643"/>
            <a:ext cx="7318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l-GR" dirty="0">
                <a:solidFill>
                  <a:srgbClr val="445469"/>
                </a:solidFill>
                <a:latin typeface="Montserrat Bold"/>
              </a:rPr>
              <a:t>Τρόπος επίτευξης σκοπού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B63FC5-13E0-4F74-9C90-2681A32808EC}"/>
              </a:ext>
            </a:extLst>
          </p:cNvPr>
          <p:cNvSpPr txBox="1"/>
          <p:nvPr/>
        </p:nvSpPr>
        <p:spPr>
          <a:xfrm>
            <a:off x="14993219" y="8446369"/>
            <a:ext cx="7318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l-GR" dirty="0">
                <a:solidFill>
                  <a:srgbClr val="445469"/>
                </a:solidFill>
                <a:latin typeface="Montserrat Bold"/>
              </a:rPr>
              <a:t>Μικρότερο δυνατό κόστος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7C07E3A0-5E52-4747-BA89-34FD967658F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717" y="3255124"/>
            <a:ext cx="1458843" cy="1458843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89501F92-E2DE-4294-8039-89C04099421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557" y="3298897"/>
            <a:ext cx="1584402" cy="15844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303B98B-9B1C-4934-AEDB-D78F081B1A84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239460186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420553" y="225155"/>
            <a:ext cx="35365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l-GR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ΕΙΣΑΓΩΓΗ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346932" y="1414546"/>
            <a:ext cx="3680046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3200" dirty="0">
                <a:solidFill>
                  <a:schemeClr val="bg2">
                    <a:lumMod val="6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Στόχοι Διπλωματικής</a:t>
            </a: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l-GR" sz="3000" b="1" dirty="0">
                  <a:solidFill>
                    <a:srgbClr val="445469"/>
                  </a:solidFill>
                </a:rPr>
                <a:t>Μησσήν Στέφανος</a:t>
              </a:r>
              <a:endParaRPr lang="el-GR" sz="3000" b="1" i="1" dirty="0">
                <a:solidFill>
                  <a:srgbClr val="445469"/>
                </a:solidFill>
              </a:endParaRPr>
            </a:p>
            <a:p>
              <a:pPr algn="r"/>
              <a:r>
                <a:rPr lang="el-GR" sz="3000" b="1" i="1" dirty="0">
                  <a:solidFill>
                    <a:srgbClr val="445469"/>
                  </a:solidFill>
                </a:rPr>
                <a:t>Α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</a:t>
              </a:r>
              <a:r>
                <a:rPr lang="el-GR" sz="3000" b="1" i="1" dirty="0">
                  <a:solidFill>
                    <a:srgbClr val="445469"/>
                  </a:solidFill>
                </a:rPr>
                <a:t>Μ</a:t>
              </a:r>
              <a:r>
                <a:rPr lang="en-US" sz="3000" b="1" i="1" dirty="0">
                  <a:solidFill>
                    <a:srgbClr val="445469"/>
                  </a:solidFill>
                  <a:latin typeface="Montserrat Bold"/>
                </a:rPr>
                <a:t>.: 91432</a:t>
              </a:r>
              <a:endParaRPr lang="el-GR" sz="3000" b="1" i="1" dirty="0">
                <a:solidFill>
                  <a:srgbClr val="445469"/>
                </a:solidFill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el-GR" dirty="0"/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090A7A-ACDC-49F9-B787-DAC0C7E46112}"/>
              </a:ext>
            </a:extLst>
          </p:cNvPr>
          <p:cNvSpPr txBox="1"/>
          <p:nvPr/>
        </p:nvSpPr>
        <p:spPr>
          <a:xfrm>
            <a:off x="10729859" y="2556564"/>
            <a:ext cx="2870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5400" b="1" dirty="0">
                <a:solidFill>
                  <a:srgbClr val="445469"/>
                </a:solidFill>
                <a:latin typeface="Montserrat Bold"/>
              </a:rPr>
              <a:t>Στόχοι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D8B34B-100D-4EE8-9405-EAC794FE2A42}"/>
              </a:ext>
            </a:extLst>
          </p:cNvPr>
          <p:cNvSpPr txBox="1"/>
          <p:nvPr/>
        </p:nvSpPr>
        <p:spPr>
          <a:xfrm>
            <a:off x="2579745" y="4793426"/>
            <a:ext cx="960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Παρακολούθηση συνθηκών ενός σπιτιού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2F6508-45FA-4791-875D-C2BDB1C9BBE4}"/>
              </a:ext>
            </a:extLst>
          </p:cNvPr>
          <p:cNvSpPr txBox="1"/>
          <p:nvPr/>
        </p:nvSpPr>
        <p:spPr>
          <a:xfrm>
            <a:off x="2579745" y="6472313"/>
            <a:ext cx="960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Συλλογή δεδομένων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EEB2B8-7455-4E54-99A7-F28474ABA469}"/>
              </a:ext>
            </a:extLst>
          </p:cNvPr>
          <p:cNvSpPr txBox="1"/>
          <p:nvPr/>
        </p:nvSpPr>
        <p:spPr>
          <a:xfrm>
            <a:off x="2594829" y="8324884"/>
            <a:ext cx="9605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Παρουσίαση των δεδομένων με σαφή τρόπο στον άνθρωπο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EC01EB-DF87-419F-AF97-154389E87B60}"/>
              </a:ext>
            </a:extLst>
          </p:cNvPr>
          <p:cNvSpPr txBox="1"/>
          <p:nvPr/>
        </p:nvSpPr>
        <p:spPr>
          <a:xfrm>
            <a:off x="13632082" y="4793426"/>
            <a:ext cx="8667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Αναμετάδοση δεδομένων σε ζωντανό χρόνο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09243B-625A-4028-9711-B2691CA9A52C}"/>
              </a:ext>
            </a:extLst>
          </p:cNvPr>
          <p:cNvSpPr txBox="1"/>
          <p:nvPr/>
        </p:nvSpPr>
        <p:spPr>
          <a:xfrm>
            <a:off x="13647166" y="6350975"/>
            <a:ext cx="9826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Πλήρης έλεγχος των έξυπνων συσκευών ενός σπιτιού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79DB06-54BD-44DC-B467-DE9C10A2FC38}"/>
              </a:ext>
            </a:extLst>
          </p:cNvPr>
          <p:cNvSpPr txBox="1"/>
          <p:nvPr/>
        </p:nvSpPr>
        <p:spPr>
          <a:xfrm>
            <a:off x="13647166" y="8324884"/>
            <a:ext cx="8667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Μικρότερο δυνατό κόστος κατασκευής του συστήματος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F6BC31C8-A8C3-42D3-8945-DCBB7A954A6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19" y="4705305"/>
            <a:ext cx="869711" cy="869711"/>
          </a:xfrm>
          <a:prstGeom prst="rect">
            <a:avLst/>
          </a:prstGeom>
        </p:spPr>
      </p:pic>
      <p:pic>
        <p:nvPicPr>
          <p:cNvPr id="51" name="Εικόνα 50">
            <a:extLst>
              <a:ext uri="{FF2B5EF4-FFF2-40B4-BE49-F238E27FC236}">
                <a16:creationId xmlns:a16="http://schemas.microsoft.com/office/drawing/2014/main" id="{C0835D6B-04FF-4183-A373-3C7F67705BE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20" y="6360622"/>
            <a:ext cx="869711" cy="869711"/>
          </a:xfrm>
          <a:prstGeom prst="rect">
            <a:avLst/>
          </a:prstGeom>
        </p:spPr>
      </p:pic>
      <p:pic>
        <p:nvPicPr>
          <p:cNvPr id="52" name="Εικόνα 51">
            <a:extLst>
              <a:ext uri="{FF2B5EF4-FFF2-40B4-BE49-F238E27FC236}">
                <a16:creationId xmlns:a16="http://schemas.microsoft.com/office/drawing/2014/main" id="{43C1319F-5F88-4C49-8A1D-57EF90F55F8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20" y="8402435"/>
            <a:ext cx="869711" cy="869711"/>
          </a:xfrm>
          <a:prstGeom prst="rect">
            <a:avLst/>
          </a:prstGeom>
        </p:spPr>
      </p:pic>
      <p:pic>
        <p:nvPicPr>
          <p:cNvPr id="53" name="Εικόνα 52">
            <a:extLst>
              <a:ext uri="{FF2B5EF4-FFF2-40B4-BE49-F238E27FC236}">
                <a16:creationId xmlns:a16="http://schemas.microsoft.com/office/drawing/2014/main" id="{2C9CD613-801D-45E9-B9B8-A4E9E24552E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459" y="4681735"/>
            <a:ext cx="869711" cy="869711"/>
          </a:xfrm>
          <a:prstGeom prst="rect">
            <a:avLst/>
          </a:prstGeom>
        </p:spPr>
      </p:pic>
      <p:pic>
        <p:nvPicPr>
          <p:cNvPr id="54" name="Εικόνα 53">
            <a:extLst>
              <a:ext uri="{FF2B5EF4-FFF2-40B4-BE49-F238E27FC236}">
                <a16:creationId xmlns:a16="http://schemas.microsoft.com/office/drawing/2014/main" id="{CE007CAD-9E52-4720-BECB-46872F5263E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5565" y="6375742"/>
            <a:ext cx="869711" cy="869711"/>
          </a:xfrm>
          <a:prstGeom prst="rect">
            <a:avLst/>
          </a:prstGeom>
        </p:spPr>
      </p:pic>
      <p:pic>
        <p:nvPicPr>
          <p:cNvPr id="55" name="Εικόνα 54">
            <a:extLst>
              <a:ext uri="{FF2B5EF4-FFF2-40B4-BE49-F238E27FC236}">
                <a16:creationId xmlns:a16="http://schemas.microsoft.com/office/drawing/2014/main" id="{B7257A6E-BADC-4190-8B5B-6F650FFBF61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116" y="8324884"/>
            <a:ext cx="869711" cy="86971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8FDD25C-74AA-4B52-8396-2A92E8BD4ED8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244252736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10420553" y="225155"/>
            <a:ext cx="3536546" cy="1277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6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Montserrat Bold" charset="0"/>
                <a:ea typeface="Montserrat Bold" charset="0"/>
                <a:cs typeface="Montserrat Bold" charset="0"/>
              </a:rPr>
              <a:t>ΕΙΣΑΓΩΓΗ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346932" y="1414546"/>
            <a:ext cx="3680046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Στόχοι Διπλωματικής</a:t>
            </a: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9751C3-566B-4536-A57B-692D5F2C725B}"/>
              </a:ext>
            </a:extLst>
          </p:cNvPr>
          <p:cNvGrpSpPr/>
          <p:nvPr/>
        </p:nvGrpSpPr>
        <p:grpSpPr>
          <a:xfrm>
            <a:off x="754506" y="11874650"/>
            <a:ext cx="23487092" cy="1871976"/>
            <a:chOff x="754506" y="11874650"/>
            <a:chExt cx="23487092" cy="1871976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9D1B4304-7FA6-7B43-B5BF-5AFDD8787BDB}"/>
                </a:ext>
              </a:extLst>
            </p:cNvPr>
            <p:cNvSpPr/>
            <p:nvPr/>
          </p:nvSpPr>
          <p:spPr>
            <a:xfrm rot="10800000" flipV="1">
              <a:off x="754506" y="11874650"/>
              <a:ext cx="4511808" cy="93485"/>
            </a:xfrm>
            <a:prstGeom prst="rect">
              <a:avLst/>
            </a:prstGeom>
            <a:solidFill>
              <a:srgbClr val="009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BD22357C-0719-444A-BD6F-5C3712ED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18660"/>
            <a:stretch>
              <a:fillRect/>
            </a:stretch>
          </p:blipFill>
          <p:spPr bwMode="auto">
            <a:xfrm>
              <a:off x="22403659" y="11874650"/>
              <a:ext cx="1837939" cy="187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B92BB1-212A-460B-9B3B-84E54D2DBC6E}"/>
                </a:ext>
              </a:extLst>
            </p:cNvPr>
            <p:cNvSpPr txBox="1"/>
            <p:nvPr/>
          </p:nvSpPr>
          <p:spPr>
            <a:xfrm>
              <a:off x="17105150" y="12302806"/>
              <a:ext cx="529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Μησσήν Στέφανος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</a:t>
              </a:r>
              <a:r>
                <a:rPr kumimoji="0" lang="el-GR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Μ</a:t>
              </a: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Montserrat Bold"/>
                  <a:ea typeface="+mn-ea"/>
                  <a:cs typeface="+mn-cs"/>
                </a:rPr>
                <a:t>.: 91432</a:t>
              </a:r>
              <a:endParaRPr kumimoji="0" lang="el-GR" sz="3000" b="1" i="1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F5F365AC-8F14-4502-B120-FF272BAA2D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11219187"/>
            <a:ext cx="553998" cy="553998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20000"/>
                <a:lumOff val="80000"/>
              </a:schemeClr>
            </a:outerShdw>
          </a:effectLst>
        </p:spPr>
      </p:pic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9F56173-36E2-4617-AE06-7534AB7FA834}"/>
              </a:ext>
            </a:extLst>
          </p:cNvPr>
          <p:cNvGrpSpPr/>
          <p:nvPr/>
        </p:nvGrpSpPr>
        <p:grpSpPr>
          <a:xfrm>
            <a:off x="501847" y="995323"/>
            <a:ext cx="653535" cy="661591"/>
            <a:chOff x="411836" y="379320"/>
            <a:chExt cx="638461" cy="646331"/>
          </a:xfrm>
        </p:grpSpPr>
        <p:pic>
          <p:nvPicPr>
            <p:cNvPr id="48" name="Εικόνα 47">
              <a:extLst>
                <a:ext uri="{FF2B5EF4-FFF2-40B4-BE49-F238E27FC236}">
                  <a16:creationId xmlns:a16="http://schemas.microsoft.com/office/drawing/2014/main" id="{EBABDBEB-1FE3-4970-B229-7664D057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36" y="387190"/>
              <a:ext cx="638461" cy="63846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91A5EE-FEEE-4530-BD2D-28DDE256175A}"/>
                </a:ext>
              </a:extLst>
            </p:cNvPr>
            <p:cNvSpPr txBox="1"/>
            <p:nvPr/>
          </p:nvSpPr>
          <p:spPr>
            <a:xfrm>
              <a:off x="537172" y="379320"/>
              <a:ext cx="387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3757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endParaRPr kumimoji="0" lang="el-GR" sz="3600" b="0" i="0" u="none" strike="noStrike" kern="1200" cap="none" spc="0" normalizeH="0" baseline="0" noProof="0" dirty="0">
                <a:ln>
                  <a:noFill/>
                </a:ln>
                <a:solidFill>
                  <a:srgbClr val="7375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7E1E71D9-14B2-4C83-8D34-E73D379774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24" y="12486359"/>
            <a:ext cx="653569" cy="653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7074-EAD9-4C31-A378-2A15588923B0}"/>
              </a:ext>
            </a:extLst>
          </p:cNvPr>
          <p:cNvSpPr txBox="1"/>
          <p:nvPr/>
        </p:nvSpPr>
        <p:spPr>
          <a:xfrm>
            <a:off x="11923323" y="12549027"/>
            <a:ext cx="653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noProof="0" dirty="0">
                <a:solidFill>
                  <a:srgbClr val="737572"/>
                </a:solidFill>
                <a:latin typeface="Calibri" panose="020F0502020204030204"/>
              </a:rPr>
              <a:t>9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E03F20-14C0-491F-8D3D-FAE7666B3E17}"/>
              </a:ext>
            </a:extLst>
          </p:cNvPr>
          <p:cNvSpPr txBox="1"/>
          <p:nvPr/>
        </p:nvSpPr>
        <p:spPr>
          <a:xfrm>
            <a:off x="7471756" y="2440296"/>
            <a:ext cx="12613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>
                <a:solidFill>
                  <a:srgbClr val="445469"/>
                </a:solidFill>
                <a:latin typeface="Montserrat Bold"/>
              </a:rPr>
              <a:t>Για να επιτευχθούν οι παραπάνω στόχοι</a:t>
            </a:r>
            <a:r>
              <a:rPr lang="en-US" sz="4400" b="1" dirty="0">
                <a:solidFill>
                  <a:srgbClr val="445469"/>
                </a:solidFill>
                <a:latin typeface="Montserrat Bold"/>
              </a:rPr>
              <a:t>:</a:t>
            </a:r>
            <a:endParaRPr lang="el-GR" sz="4400" b="1" dirty="0">
              <a:solidFill>
                <a:srgbClr val="445469"/>
              </a:solidFill>
              <a:latin typeface="Montserrat Bol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3C779B-D180-4D2B-8D6A-9064CA474CE4}"/>
              </a:ext>
            </a:extLst>
          </p:cNvPr>
          <p:cNvSpPr txBox="1"/>
          <p:nvPr/>
        </p:nvSpPr>
        <p:spPr>
          <a:xfrm>
            <a:off x="3467578" y="3704430"/>
            <a:ext cx="4004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b="1" dirty="0">
                <a:solidFill>
                  <a:srgbClr val="3694D0"/>
                </a:solidFill>
                <a:latin typeface="Montserrat Bold"/>
              </a:rPr>
              <a:t>Δραστηριότητα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05E7BD-F7C3-44BF-A0E2-1F5FC0987CEB}"/>
              </a:ext>
            </a:extLst>
          </p:cNvPr>
          <p:cNvSpPr txBox="1"/>
          <p:nvPr/>
        </p:nvSpPr>
        <p:spPr>
          <a:xfrm>
            <a:off x="2732675" y="5245125"/>
            <a:ext cx="5947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Αγορά αισθητήρων θερμοκρασίας &amp; υγρασίας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61A0E8DC-21BF-46A1-8FDC-C73409B7E0B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87" y="5305139"/>
            <a:ext cx="1080303" cy="108030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EB5778C-D1C6-4674-8AF0-B9468E37F3BE}"/>
              </a:ext>
            </a:extLst>
          </p:cNvPr>
          <p:cNvSpPr txBox="1"/>
          <p:nvPr/>
        </p:nvSpPr>
        <p:spPr>
          <a:xfrm>
            <a:off x="2732675" y="6975517"/>
            <a:ext cx="5947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Αγορά μικροελεγκτών για την δημιουργία συστήματος</a:t>
            </a:r>
          </a:p>
        </p:txBody>
      </p:sp>
      <p:pic>
        <p:nvPicPr>
          <p:cNvPr id="38" name="Εικόνα 37">
            <a:extLst>
              <a:ext uri="{FF2B5EF4-FFF2-40B4-BE49-F238E27FC236}">
                <a16:creationId xmlns:a16="http://schemas.microsoft.com/office/drawing/2014/main" id="{5E074E92-0EC7-422B-B2C5-F85C2CA868E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87" y="7035531"/>
            <a:ext cx="1080303" cy="108030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30F60F1-DF5C-43C5-916A-E2E9EF77ACB6}"/>
              </a:ext>
            </a:extLst>
          </p:cNvPr>
          <p:cNvSpPr txBox="1"/>
          <p:nvPr/>
        </p:nvSpPr>
        <p:spPr>
          <a:xfrm>
            <a:off x="2732674" y="8765923"/>
            <a:ext cx="6537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Συλλογή δεδομένων από επιθυμητούς χώρους του σπιτιού</a:t>
            </a:r>
          </a:p>
        </p:txBody>
      </p:sp>
      <p:pic>
        <p:nvPicPr>
          <p:cNvPr id="40" name="Εικόνα 39">
            <a:extLst>
              <a:ext uri="{FF2B5EF4-FFF2-40B4-BE49-F238E27FC236}">
                <a16:creationId xmlns:a16="http://schemas.microsoft.com/office/drawing/2014/main" id="{76EB4A6E-2EDA-444E-803A-4C0DB44EA8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87" y="8825937"/>
            <a:ext cx="1080303" cy="108030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AC5767F-2911-4A20-AF40-735B4F250CC6}"/>
              </a:ext>
            </a:extLst>
          </p:cNvPr>
          <p:cNvSpPr txBox="1"/>
          <p:nvPr/>
        </p:nvSpPr>
        <p:spPr>
          <a:xfrm>
            <a:off x="16252369" y="3704430"/>
            <a:ext cx="4004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b="1" dirty="0">
                <a:solidFill>
                  <a:srgbClr val="3694D0"/>
                </a:solidFill>
                <a:latin typeface="Montserrat Bold"/>
              </a:rPr>
              <a:t>Δραστηριότητα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9D5C6AC-07FE-4DC8-845B-FA3363903234}"/>
              </a:ext>
            </a:extLst>
          </p:cNvPr>
          <p:cNvSpPr txBox="1"/>
          <p:nvPr/>
        </p:nvSpPr>
        <p:spPr>
          <a:xfrm>
            <a:off x="15517466" y="5245125"/>
            <a:ext cx="5947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Δημιουργία Διαδικτυακής Εφαρμογής (</a:t>
            </a:r>
            <a:r>
              <a:rPr lang="en-US" dirty="0">
                <a:solidFill>
                  <a:srgbClr val="445469"/>
                </a:solidFill>
                <a:latin typeface="Montserrat Bold"/>
              </a:rPr>
              <a:t>Web Application)</a:t>
            </a:r>
            <a:endParaRPr lang="el-GR" dirty="0">
              <a:solidFill>
                <a:srgbClr val="445469"/>
              </a:solidFill>
              <a:latin typeface="Montserrat Bold"/>
            </a:endParaRPr>
          </a:p>
        </p:txBody>
      </p:sp>
      <p:pic>
        <p:nvPicPr>
          <p:cNvPr id="60" name="Εικόνα 59">
            <a:extLst>
              <a:ext uri="{FF2B5EF4-FFF2-40B4-BE49-F238E27FC236}">
                <a16:creationId xmlns:a16="http://schemas.microsoft.com/office/drawing/2014/main" id="{FDA314F5-8683-4D92-B872-085FD16AECC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978" y="5305139"/>
            <a:ext cx="1080303" cy="108030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DCB4F8F-1BC2-4DA4-A2FC-491A29CC117D}"/>
              </a:ext>
            </a:extLst>
          </p:cNvPr>
          <p:cNvSpPr txBox="1"/>
          <p:nvPr/>
        </p:nvSpPr>
        <p:spPr>
          <a:xfrm>
            <a:off x="15517466" y="6975517"/>
            <a:ext cx="5947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Παρουσίαση των δεδομένων μέσα από αυτή</a:t>
            </a:r>
          </a:p>
        </p:txBody>
      </p:sp>
      <p:pic>
        <p:nvPicPr>
          <p:cNvPr id="62" name="Εικόνα 61">
            <a:extLst>
              <a:ext uri="{FF2B5EF4-FFF2-40B4-BE49-F238E27FC236}">
                <a16:creationId xmlns:a16="http://schemas.microsoft.com/office/drawing/2014/main" id="{23DF6DBF-BD4F-458E-91C5-CF9A401E7F4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978" y="7035531"/>
            <a:ext cx="1080303" cy="108030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31C7B93-CC30-4DC3-8DD1-9BD8B2283D68}"/>
              </a:ext>
            </a:extLst>
          </p:cNvPr>
          <p:cNvSpPr txBox="1"/>
          <p:nvPr/>
        </p:nvSpPr>
        <p:spPr>
          <a:xfrm>
            <a:off x="15517465" y="8765923"/>
            <a:ext cx="76179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445469"/>
                </a:solidFill>
                <a:latin typeface="Montserrat Bold"/>
              </a:rPr>
              <a:t>Δυνατότητα εξαγωγής συμπερασμάτων για την αποτελεσματική χρήση των έξυπνων συσκευών</a:t>
            </a:r>
          </a:p>
        </p:txBody>
      </p:sp>
      <p:pic>
        <p:nvPicPr>
          <p:cNvPr id="64" name="Εικόνα 63">
            <a:extLst>
              <a:ext uri="{FF2B5EF4-FFF2-40B4-BE49-F238E27FC236}">
                <a16:creationId xmlns:a16="http://schemas.microsoft.com/office/drawing/2014/main" id="{C357A8F8-380B-4AF9-8A00-B86D5CD806D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978" y="8825937"/>
            <a:ext cx="1080303" cy="108030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1B0E7D8-2846-4EFB-A3BF-05AF735B2B04}"/>
              </a:ext>
            </a:extLst>
          </p:cNvPr>
          <p:cNvSpPr txBox="1"/>
          <p:nvPr/>
        </p:nvSpPr>
        <p:spPr>
          <a:xfrm>
            <a:off x="1329956" y="12164306"/>
            <a:ext cx="8104271" cy="12926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Διαδικτυακή Εφαρμογή Παρακολούθησης &amp; Διαχείρισης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Έξυπνων Συσκευών:</a:t>
            </a:r>
          </a:p>
          <a:p>
            <a:pPr algn="ctr"/>
            <a:r>
              <a:rPr lang="el-GR" sz="2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Σχεδιασμός &amp; Υλοποίηση για Έξυπνα Σπίτια</a:t>
            </a:r>
          </a:p>
        </p:txBody>
      </p:sp>
    </p:spTree>
    <p:extLst>
      <p:ext uri="{BB962C8B-B14F-4D97-AF65-F5344CB8AC3E}">
        <p14:creationId xmlns:p14="http://schemas.microsoft.com/office/powerpoint/2010/main" val="3044761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6" grpId="0"/>
      <p:bldP spid="37" grpId="0"/>
      <p:bldP spid="39" grpId="0"/>
      <p:bldP spid="58" grpId="0"/>
      <p:bldP spid="59" grpId="0"/>
      <p:bldP spid="61" grpId="0"/>
      <p:bldP spid="63" grpId="0"/>
    </p:bldLst>
  </p:timing>
</p:sld>
</file>

<file path=ppt/theme/theme1.xml><?xml version="1.0" encoding="utf-8"?>
<a:theme xmlns:a="http://schemas.openxmlformats.org/drawingml/2006/main" name="Default Theme">
  <a:themeElements>
    <a:clrScheme name="Pitch Deck Light">
      <a:dk1>
        <a:srgbClr val="737572"/>
      </a:dk1>
      <a:lt1>
        <a:srgbClr val="FFFFFF"/>
      </a:lt1>
      <a:dk2>
        <a:srgbClr val="445469"/>
      </a:dk2>
      <a:lt2>
        <a:srgbClr val="FFFFFF"/>
      </a:lt2>
      <a:accent1>
        <a:srgbClr val="0E80C9"/>
      </a:accent1>
      <a:accent2>
        <a:srgbClr val="119CF4"/>
      </a:accent2>
      <a:accent3>
        <a:srgbClr val="445469"/>
      </a:accent3>
      <a:accent4>
        <a:srgbClr val="8AC153"/>
      </a:accent4>
      <a:accent5>
        <a:srgbClr val="BAEF69"/>
      </a:accent5>
      <a:accent6>
        <a:srgbClr val="A9A8AB"/>
      </a:accent6>
      <a:hlink>
        <a:srgbClr val="0E80C9"/>
      </a:hlink>
      <a:folHlink>
        <a:srgbClr val="0EA3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fault Theme">
  <a:themeElements>
    <a:clrScheme name="Toronto Light">
      <a:dk1>
        <a:srgbClr val="737572"/>
      </a:dk1>
      <a:lt1>
        <a:srgbClr val="FEFEFE"/>
      </a:lt1>
      <a:dk2>
        <a:srgbClr val="2C2E3A"/>
      </a:dk2>
      <a:lt2>
        <a:srgbClr val="FEFEFE"/>
      </a:lt2>
      <a:accent1>
        <a:srgbClr val="EA6A57"/>
      </a:accent1>
      <a:accent2>
        <a:srgbClr val="5E80A0"/>
      </a:accent2>
      <a:accent3>
        <a:srgbClr val="293745"/>
      </a:accent3>
      <a:accent4>
        <a:srgbClr val="FFAA9E"/>
      </a:accent4>
      <a:accent5>
        <a:srgbClr val="7DACD7"/>
      </a:accent5>
      <a:accent6>
        <a:srgbClr val="F5F5F5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40944</TotalTime>
  <Words>1056</Words>
  <Application>Microsoft Office PowerPoint</Application>
  <PresentationFormat>Προσαρμογή</PresentationFormat>
  <Paragraphs>336</Paragraphs>
  <Slides>25</Slides>
  <Notes>20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14</vt:i4>
      </vt:variant>
      <vt:variant>
        <vt:lpstr>Θέμα</vt:lpstr>
      </vt:variant>
      <vt:variant>
        <vt:i4>2</vt:i4>
      </vt:variant>
      <vt:variant>
        <vt:lpstr>Τίτλοι διαφανειών</vt:lpstr>
      </vt:variant>
      <vt:variant>
        <vt:i4>25</vt:i4>
      </vt:variant>
    </vt:vector>
  </HeadingPairs>
  <TitlesOfParts>
    <vt:vector size="41" baseType="lpstr">
      <vt:lpstr>Arial</vt:lpstr>
      <vt:lpstr>Calibri</vt:lpstr>
      <vt:lpstr>Calibri Light</vt:lpstr>
      <vt:lpstr>Lato</vt:lpstr>
      <vt:lpstr>Lato Light</vt:lpstr>
      <vt:lpstr>Montserrat</vt:lpstr>
      <vt:lpstr>Montserrat Bold</vt:lpstr>
      <vt:lpstr>Montserrat Hairline</vt:lpstr>
      <vt:lpstr>Montserrat Light</vt:lpstr>
      <vt:lpstr>Open Sans Light</vt:lpstr>
      <vt:lpstr>Open Sans Regular</vt:lpstr>
      <vt:lpstr>Roboto</vt:lpstr>
      <vt:lpstr>Times New Roman</vt:lpstr>
      <vt:lpstr>Wingdings</vt:lpstr>
      <vt:lpstr>Default Theme</vt:lpstr>
      <vt:lpstr>1_Default Theme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Premium Presentations</dc:title>
  <dc:subject/>
  <dc:creator>Anonymous</dc:creator>
  <cp:keywords/>
  <dc:description/>
  <cp:lastModifiedBy>Στέφανος Μησσήν</cp:lastModifiedBy>
  <cp:revision>6420</cp:revision>
  <dcterms:created xsi:type="dcterms:W3CDTF">2014-11-12T21:47:38Z</dcterms:created>
  <dcterms:modified xsi:type="dcterms:W3CDTF">2018-10-23T16:03:01Z</dcterms:modified>
  <cp:category/>
</cp:coreProperties>
</file>